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8" r:id="rId2"/>
    <p:sldId id="274" r:id="rId3"/>
    <p:sldId id="259" r:id="rId4"/>
    <p:sldId id="260" r:id="rId5"/>
    <p:sldId id="261" r:id="rId6"/>
    <p:sldId id="262" r:id="rId7"/>
    <p:sldId id="263" r:id="rId8"/>
    <p:sldId id="264" r:id="rId9"/>
    <p:sldId id="257" r:id="rId10"/>
    <p:sldId id="268" r:id="rId11"/>
    <p:sldId id="265" r:id="rId12"/>
    <p:sldId id="266" r:id="rId13"/>
    <p:sldId id="304" r:id="rId14"/>
    <p:sldId id="267" r:id="rId15"/>
    <p:sldId id="269" r:id="rId16"/>
    <p:sldId id="270" r:id="rId17"/>
    <p:sldId id="271" r:id="rId18"/>
    <p:sldId id="272" r:id="rId19"/>
    <p:sldId id="273" r:id="rId20"/>
    <p:sldId id="276" r:id="rId21"/>
    <p:sldId id="277" r:id="rId22"/>
    <p:sldId id="278" r:id="rId23"/>
    <p:sldId id="279" r:id="rId24"/>
    <p:sldId id="275" r:id="rId25"/>
    <p:sldId id="280" r:id="rId26"/>
    <p:sldId id="281" r:id="rId27"/>
    <p:sldId id="282" r:id="rId28"/>
    <p:sldId id="290" r:id="rId29"/>
    <p:sldId id="284" r:id="rId30"/>
    <p:sldId id="286" r:id="rId31"/>
    <p:sldId id="287" r:id="rId32"/>
    <p:sldId id="288" r:id="rId33"/>
    <p:sldId id="285" r:id="rId34"/>
    <p:sldId id="289" r:id="rId35"/>
    <p:sldId id="298" r:id="rId36"/>
    <p:sldId id="299" r:id="rId37"/>
    <p:sldId id="291" r:id="rId38"/>
    <p:sldId id="293" r:id="rId39"/>
    <p:sldId id="294" r:id="rId40"/>
    <p:sldId id="295" r:id="rId41"/>
    <p:sldId id="296" r:id="rId42"/>
    <p:sldId id="307" r:id="rId43"/>
    <p:sldId id="300" r:id="rId44"/>
    <p:sldId id="301" r:id="rId45"/>
    <p:sldId id="302" r:id="rId46"/>
    <p:sldId id="303" r:id="rId47"/>
    <p:sldId id="305"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u Ying" initials="zY" lastIdx="4" clrIdx="0">
    <p:extLst>
      <p:ext uri="{19B8F6BF-5375-455C-9EA6-DF929625EA0E}">
        <p15:presenceInfo xmlns:p15="http://schemas.microsoft.com/office/powerpoint/2012/main" userId="917f1b6368edf5dd" providerId="Windows Live"/>
      </p:ext>
    </p:extLst>
  </p:cmAuthor>
  <p:cmAuthor id="2" name="Lu Lile" initials="LL" lastIdx="1" clrIdx="1">
    <p:extLst>
      <p:ext uri="{19B8F6BF-5375-455C-9EA6-DF929625EA0E}">
        <p15:presenceInfo xmlns:p15="http://schemas.microsoft.com/office/powerpoint/2012/main" userId="Lu Lil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00B050"/>
    <a:srgbClr val="70AD47"/>
    <a:srgbClr val="F8CBAD"/>
    <a:srgbClr val="FF0000"/>
    <a:srgbClr val="4472C4"/>
    <a:srgbClr val="E7E6E6"/>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13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BF3D8-4DB5-42AA-A80A-DA2D819BA559}" type="doc">
      <dgm:prSet loTypeId="urn:microsoft.com/office/officeart/2005/8/layout/pyramid1" loCatId="pyramid" qsTypeId="urn:microsoft.com/office/officeart/2005/8/quickstyle/simple1" qsCatId="simple" csTypeId="urn:microsoft.com/office/officeart/2005/8/colors/accent1_2" csCatId="accent1" phldr="1"/>
      <dgm:spPr/>
    </dgm:pt>
    <dgm:pt modelId="{5A512425-9F49-4C4E-AA90-5C3BA540F61C}">
      <dgm:prSet phldrT="[文本]"/>
      <dgm:spPr>
        <a:solidFill>
          <a:schemeClr val="accent1">
            <a:lumMod val="40000"/>
            <a:lumOff val="60000"/>
          </a:schemeClr>
        </a:solidFill>
        <a:effectLst>
          <a:outerShdw blurRad="50800" dist="38100" dir="2700000" algn="tl" rotWithShape="0">
            <a:prstClr val="black">
              <a:alpha val="40000"/>
            </a:prstClr>
          </a:outerShdw>
        </a:effectLst>
        <a:scene3d>
          <a:camera prst="orthographicFront"/>
          <a:lightRig rig="threePt" dir="t"/>
        </a:scene3d>
        <a:sp3d>
          <a:bevelT/>
        </a:sp3d>
      </dgm:spPr>
      <dgm:t>
        <a:bodyPr/>
        <a:lstStyle/>
        <a:p>
          <a:r>
            <a:rPr lang="en-US" altLang="zh-CN" dirty="0"/>
            <a:t> </a:t>
          </a:r>
          <a:endParaRPr lang="zh-CN" altLang="en-US" dirty="0"/>
        </a:p>
      </dgm:t>
    </dgm:pt>
    <dgm:pt modelId="{64F525A9-016F-42AA-9A3D-0BED0B2B31DF}" type="parTrans" cxnId="{6232F92A-E1B8-41B1-B639-835F5ECBD5E5}">
      <dgm:prSet/>
      <dgm:spPr/>
      <dgm:t>
        <a:bodyPr/>
        <a:lstStyle/>
        <a:p>
          <a:endParaRPr lang="zh-CN" altLang="en-US"/>
        </a:p>
      </dgm:t>
    </dgm:pt>
    <dgm:pt modelId="{E922D63A-A2DB-4DF2-91D0-BDAA22BE0C85}" type="sibTrans" cxnId="{6232F92A-E1B8-41B1-B639-835F5ECBD5E5}">
      <dgm:prSet/>
      <dgm:spPr/>
      <dgm:t>
        <a:bodyPr/>
        <a:lstStyle/>
        <a:p>
          <a:endParaRPr lang="zh-CN" altLang="en-US"/>
        </a:p>
      </dgm:t>
    </dgm:pt>
    <dgm:pt modelId="{F980898F-442D-4A0D-95FD-2015094E6A97}">
      <dgm:prSet phldrT="[文本]"/>
      <dgm:spPr>
        <a:solidFill>
          <a:schemeClr val="accent1">
            <a:lumMod val="75000"/>
          </a:schemeClr>
        </a:solidFill>
        <a:effectLst>
          <a:outerShdw blurRad="50800" dist="38100" dir="2700000" algn="tl" rotWithShape="0">
            <a:prstClr val="black">
              <a:alpha val="40000"/>
            </a:prstClr>
          </a:outerShdw>
        </a:effectLst>
        <a:scene3d>
          <a:camera prst="orthographicFront"/>
          <a:lightRig rig="threePt" dir="t"/>
        </a:scene3d>
        <a:sp3d>
          <a:bevelT/>
        </a:sp3d>
      </dgm:spPr>
      <dgm:t>
        <a:bodyPr/>
        <a:lstStyle/>
        <a:p>
          <a:endParaRPr lang="zh-CN" altLang="en-US" dirty="0"/>
        </a:p>
      </dgm:t>
    </dgm:pt>
    <dgm:pt modelId="{C6EB2A17-D3F7-4CE3-9DBA-9A1B4FF23D64}" type="parTrans" cxnId="{46D748F0-C2FC-47C7-8787-7602F99BC3E1}">
      <dgm:prSet/>
      <dgm:spPr/>
      <dgm:t>
        <a:bodyPr/>
        <a:lstStyle/>
        <a:p>
          <a:endParaRPr lang="zh-CN" altLang="en-US"/>
        </a:p>
      </dgm:t>
    </dgm:pt>
    <dgm:pt modelId="{0F5B2DE1-75F0-49D3-8045-55B730DEE5E1}" type="sibTrans" cxnId="{46D748F0-C2FC-47C7-8787-7602F99BC3E1}">
      <dgm:prSet/>
      <dgm:spPr/>
      <dgm:t>
        <a:bodyPr/>
        <a:lstStyle/>
        <a:p>
          <a:endParaRPr lang="zh-CN" altLang="en-US"/>
        </a:p>
      </dgm:t>
    </dgm:pt>
    <dgm:pt modelId="{6ACF269D-11B1-4F3F-BDE4-E6D4BDBE4386}">
      <dgm:prSet phldrT="[文本]"/>
      <dgm:spPr>
        <a:solidFill>
          <a:schemeClr val="accent1">
            <a:lumMod val="50000"/>
          </a:schemeClr>
        </a:solidFill>
        <a:effectLst>
          <a:outerShdw blurRad="50800" dist="38100" dir="2700000" algn="tl" rotWithShape="0">
            <a:prstClr val="black">
              <a:alpha val="40000"/>
            </a:prstClr>
          </a:outerShdw>
        </a:effectLst>
        <a:scene3d>
          <a:camera prst="orthographicFront"/>
          <a:lightRig rig="threePt" dir="t"/>
        </a:scene3d>
        <a:sp3d>
          <a:bevelT/>
        </a:sp3d>
      </dgm:spPr>
      <dgm:t>
        <a:bodyPr/>
        <a:lstStyle/>
        <a:p>
          <a:r>
            <a:rPr lang="en-US" altLang="zh-CN" dirty="0"/>
            <a:t> </a:t>
          </a:r>
          <a:endParaRPr lang="zh-CN" altLang="en-US" dirty="0"/>
        </a:p>
      </dgm:t>
    </dgm:pt>
    <dgm:pt modelId="{85D222F4-724F-4CC8-A0E2-BF295970CB76}" type="parTrans" cxnId="{E9F95495-76D4-43CB-88C3-C7493620D741}">
      <dgm:prSet/>
      <dgm:spPr/>
      <dgm:t>
        <a:bodyPr/>
        <a:lstStyle/>
        <a:p>
          <a:endParaRPr lang="zh-CN" altLang="en-US"/>
        </a:p>
      </dgm:t>
    </dgm:pt>
    <dgm:pt modelId="{D79DB917-178F-4F06-AE40-25326CCD5AAA}" type="sibTrans" cxnId="{E9F95495-76D4-43CB-88C3-C7493620D741}">
      <dgm:prSet/>
      <dgm:spPr/>
      <dgm:t>
        <a:bodyPr/>
        <a:lstStyle/>
        <a:p>
          <a:endParaRPr lang="zh-CN" altLang="en-US"/>
        </a:p>
      </dgm:t>
    </dgm:pt>
    <dgm:pt modelId="{4829D253-9D1B-4AA3-BA5C-2052B1AC9F54}" type="pres">
      <dgm:prSet presAssocID="{C82BF3D8-4DB5-42AA-A80A-DA2D819BA559}" presName="Name0" presStyleCnt="0">
        <dgm:presLayoutVars>
          <dgm:dir/>
          <dgm:animLvl val="lvl"/>
          <dgm:resizeHandles val="exact"/>
        </dgm:presLayoutVars>
      </dgm:prSet>
      <dgm:spPr/>
    </dgm:pt>
    <dgm:pt modelId="{6DAC309F-111C-4BCA-8047-BC529699A9A5}" type="pres">
      <dgm:prSet presAssocID="{5A512425-9F49-4C4E-AA90-5C3BA540F61C}" presName="Name8" presStyleCnt="0"/>
      <dgm:spPr/>
    </dgm:pt>
    <dgm:pt modelId="{E3485DE6-684E-43ED-931C-8B479E6B395F}" type="pres">
      <dgm:prSet presAssocID="{5A512425-9F49-4C4E-AA90-5C3BA540F61C}" presName="level" presStyleLbl="node1" presStyleIdx="0" presStyleCnt="3">
        <dgm:presLayoutVars>
          <dgm:chMax val="1"/>
          <dgm:bulletEnabled val="1"/>
        </dgm:presLayoutVars>
      </dgm:prSet>
      <dgm:spPr/>
    </dgm:pt>
    <dgm:pt modelId="{012FE153-A84B-4000-B702-F0632F76E0FB}" type="pres">
      <dgm:prSet presAssocID="{5A512425-9F49-4C4E-AA90-5C3BA540F61C}" presName="levelTx" presStyleLbl="revTx" presStyleIdx="0" presStyleCnt="0">
        <dgm:presLayoutVars>
          <dgm:chMax val="1"/>
          <dgm:bulletEnabled val="1"/>
        </dgm:presLayoutVars>
      </dgm:prSet>
      <dgm:spPr/>
    </dgm:pt>
    <dgm:pt modelId="{78D342BF-AE35-472B-A7CB-30B2B3750A35}" type="pres">
      <dgm:prSet presAssocID="{F980898F-442D-4A0D-95FD-2015094E6A97}" presName="Name8" presStyleCnt="0"/>
      <dgm:spPr/>
    </dgm:pt>
    <dgm:pt modelId="{0FDD454B-3843-4BF5-B429-CD4C894960B2}" type="pres">
      <dgm:prSet presAssocID="{F980898F-442D-4A0D-95FD-2015094E6A97}" presName="level" presStyleLbl="node1" presStyleIdx="1" presStyleCnt="3">
        <dgm:presLayoutVars>
          <dgm:chMax val="1"/>
          <dgm:bulletEnabled val="1"/>
        </dgm:presLayoutVars>
      </dgm:prSet>
      <dgm:spPr/>
    </dgm:pt>
    <dgm:pt modelId="{2B3C1120-D830-43DA-8E98-CDE864CD8C63}" type="pres">
      <dgm:prSet presAssocID="{F980898F-442D-4A0D-95FD-2015094E6A97}" presName="levelTx" presStyleLbl="revTx" presStyleIdx="0" presStyleCnt="0">
        <dgm:presLayoutVars>
          <dgm:chMax val="1"/>
          <dgm:bulletEnabled val="1"/>
        </dgm:presLayoutVars>
      </dgm:prSet>
      <dgm:spPr/>
    </dgm:pt>
    <dgm:pt modelId="{89493D8C-1FD3-432E-8D36-CD322B9ABC66}" type="pres">
      <dgm:prSet presAssocID="{6ACF269D-11B1-4F3F-BDE4-E6D4BDBE4386}" presName="Name8" presStyleCnt="0"/>
      <dgm:spPr/>
    </dgm:pt>
    <dgm:pt modelId="{E7D740C4-7A2B-4ABD-8381-D5994E3F3825}" type="pres">
      <dgm:prSet presAssocID="{6ACF269D-11B1-4F3F-BDE4-E6D4BDBE4386}" presName="level" presStyleLbl="node1" presStyleIdx="2" presStyleCnt="3">
        <dgm:presLayoutVars>
          <dgm:chMax val="1"/>
          <dgm:bulletEnabled val="1"/>
        </dgm:presLayoutVars>
      </dgm:prSet>
      <dgm:spPr/>
    </dgm:pt>
    <dgm:pt modelId="{95AF3957-1FC8-403F-A222-194AB18C17A5}" type="pres">
      <dgm:prSet presAssocID="{6ACF269D-11B1-4F3F-BDE4-E6D4BDBE4386}" presName="levelTx" presStyleLbl="revTx" presStyleIdx="0" presStyleCnt="0">
        <dgm:presLayoutVars>
          <dgm:chMax val="1"/>
          <dgm:bulletEnabled val="1"/>
        </dgm:presLayoutVars>
      </dgm:prSet>
      <dgm:spPr/>
    </dgm:pt>
  </dgm:ptLst>
  <dgm:cxnLst>
    <dgm:cxn modelId="{A7715900-B6A6-435F-B087-CD839F54CEFD}" type="presOf" srcId="{5A512425-9F49-4C4E-AA90-5C3BA540F61C}" destId="{E3485DE6-684E-43ED-931C-8B479E6B395F}" srcOrd="0" destOrd="0" presId="urn:microsoft.com/office/officeart/2005/8/layout/pyramid1"/>
    <dgm:cxn modelId="{43284808-FDAE-4BC6-A501-E1E6B90DBD15}" type="presOf" srcId="{C82BF3D8-4DB5-42AA-A80A-DA2D819BA559}" destId="{4829D253-9D1B-4AA3-BA5C-2052B1AC9F54}" srcOrd="0" destOrd="0" presId="urn:microsoft.com/office/officeart/2005/8/layout/pyramid1"/>
    <dgm:cxn modelId="{6232F92A-E1B8-41B1-B639-835F5ECBD5E5}" srcId="{C82BF3D8-4DB5-42AA-A80A-DA2D819BA559}" destId="{5A512425-9F49-4C4E-AA90-5C3BA540F61C}" srcOrd="0" destOrd="0" parTransId="{64F525A9-016F-42AA-9A3D-0BED0B2B31DF}" sibTransId="{E922D63A-A2DB-4DF2-91D0-BDAA22BE0C85}"/>
    <dgm:cxn modelId="{93A90A76-EE7E-4D5B-9110-C283F16626D1}" type="presOf" srcId="{F980898F-442D-4A0D-95FD-2015094E6A97}" destId="{0FDD454B-3843-4BF5-B429-CD4C894960B2}" srcOrd="0" destOrd="0" presId="urn:microsoft.com/office/officeart/2005/8/layout/pyramid1"/>
    <dgm:cxn modelId="{118ACB8D-0240-4A4B-A7A0-CC194B36347E}" type="presOf" srcId="{6ACF269D-11B1-4F3F-BDE4-E6D4BDBE4386}" destId="{95AF3957-1FC8-403F-A222-194AB18C17A5}" srcOrd="1" destOrd="0" presId="urn:microsoft.com/office/officeart/2005/8/layout/pyramid1"/>
    <dgm:cxn modelId="{E9F95495-76D4-43CB-88C3-C7493620D741}" srcId="{C82BF3D8-4DB5-42AA-A80A-DA2D819BA559}" destId="{6ACF269D-11B1-4F3F-BDE4-E6D4BDBE4386}" srcOrd="2" destOrd="0" parTransId="{85D222F4-724F-4CC8-A0E2-BF295970CB76}" sibTransId="{D79DB917-178F-4F06-AE40-25326CCD5AAA}"/>
    <dgm:cxn modelId="{71B0DEA0-051E-4AD5-A1D5-1847B3C947F0}" type="presOf" srcId="{6ACF269D-11B1-4F3F-BDE4-E6D4BDBE4386}" destId="{E7D740C4-7A2B-4ABD-8381-D5994E3F3825}" srcOrd="0" destOrd="0" presId="urn:microsoft.com/office/officeart/2005/8/layout/pyramid1"/>
    <dgm:cxn modelId="{93A62DA8-F53D-4298-BE20-67C5BBC44ABD}" type="presOf" srcId="{F980898F-442D-4A0D-95FD-2015094E6A97}" destId="{2B3C1120-D830-43DA-8E98-CDE864CD8C63}" srcOrd="1" destOrd="0" presId="urn:microsoft.com/office/officeart/2005/8/layout/pyramid1"/>
    <dgm:cxn modelId="{275971BB-8994-44E8-A628-F5E08EF55B8C}" type="presOf" srcId="{5A512425-9F49-4C4E-AA90-5C3BA540F61C}" destId="{012FE153-A84B-4000-B702-F0632F76E0FB}" srcOrd="1" destOrd="0" presId="urn:microsoft.com/office/officeart/2005/8/layout/pyramid1"/>
    <dgm:cxn modelId="{46D748F0-C2FC-47C7-8787-7602F99BC3E1}" srcId="{C82BF3D8-4DB5-42AA-A80A-DA2D819BA559}" destId="{F980898F-442D-4A0D-95FD-2015094E6A97}" srcOrd="1" destOrd="0" parTransId="{C6EB2A17-D3F7-4CE3-9DBA-9A1B4FF23D64}" sibTransId="{0F5B2DE1-75F0-49D3-8045-55B730DEE5E1}"/>
    <dgm:cxn modelId="{2AF50199-CCB9-49B8-965D-0D050CE10580}" type="presParOf" srcId="{4829D253-9D1B-4AA3-BA5C-2052B1AC9F54}" destId="{6DAC309F-111C-4BCA-8047-BC529699A9A5}" srcOrd="0" destOrd="0" presId="urn:microsoft.com/office/officeart/2005/8/layout/pyramid1"/>
    <dgm:cxn modelId="{A9216E0E-26C7-42FB-B86E-146A0EDD9909}" type="presParOf" srcId="{6DAC309F-111C-4BCA-8047-BC529699A9A5}" destId="{E3485DE6-684E-43ED-931C-8B479E6B395F}" srcOrd="0" destOrd="0" presId="urn:microsoft.com/office/officeart/2005/8/layout/pyramid1"/>
    <dgm:cxn modelId="{9DEB7CB2-FE0A-4E9B-898A-209A7B2A2154}" type="presParOf" srcId="{6DAC309F-111C-4BCA-8047-BC529699A9A5}" destId="{012FE153-A84B-4000-B702-F0632F76E0FB}" srcOrd="1" destOrd="0" presId="urn:microsoft.com/office/officeart/2005/8/layout/pyramid1"/>
    <dgm:cxn modelId="{F1FBF910-3C8C-45CD-A156-58E15E6E5393}" type="presParOf" srcId="{4829D253-9D1B-4AA3-BA5C-2052B1AC9F54}" destId="{78D342BF-AE35-472B-A7CB-30B2B3750A35}" srcOrd="1" destOrd="0" presId="urn:microsoft.com/office/officeart/2005/8/layout/pyramid1"/>
    <dgm:cxn modelId="{829A702A-8038-4400-9F72-F13595DA1D3C}" type="presParOf" srcId="{78D342BF-AE35-472B-A7CB-30B2B3750A35}" destId="{0FDD454B-3843-4BF5-B429-CD4C894960B2}" srcOrd="0" destOrd="0" presId="urn:microsoft.com/office/officeart/2005/8/layout/pyramid1"/>
    <dgm:cxn modelId="{A061C084-5D3B-4E79-A03D-6784C331F7EF}" type="presParOf" srcId="{78D342BF-AE35-472B-A7CB-30B2B3750A35}" destId="{2B3C1120-D830-43DA-8E98-CDE864CD8C63}" srcOrd="1" destOrd="0" presId="urn:microsoft.com/office/officeart/2005/8/layout/pyramid1"/>
    <dgm:cxn modelId="{85B5EFA3-E1AD-45FD-9E72-ED938F7D9A34}" type="presParOf" srcId="{4829D253-9D1B-4AA3-BA5C-2052B1AC9F54}" destId="{89493D8C-1FD3-432E-8D36-CD322B9ABC66}" srcOrd="2" destOrd="0" presId="urn:microsoft.com/office/officeart/2005/8/layout/pyramid1"/>
    <dgm:cxn modelId="{57EAA780-6EA3-4F77-9F7B-A6FE4A553FA1}" type="presParOf" srcId="{89493D8C-1FD3-432E-8D36-CD322B9ABC66}" destId="{E7D740C4-7A2B-4ABD-8381-D5994E3F3825}" srcOrd="0" destOrd="0" presId="urn:microsoft.com/office/officeart/2005/8/layout/pyramid1"/>
    <dgm:cxn modelId="{77E45444-65A4-4327-9F80-705884A26611}" type="presParOf" srcId="{89493D8C-1FD3-432E-8D36-CD322B9ABC66}" destId="{95AF3957-1FC8-403F-A222-194AB18C17A5}" srcOrd="1" destOrd="0" presId="urn:microsoft.com/office/officeart/2005/8/layout/pyramid1"/>
  </dgm:cxnLst>
  <dgm:bg>
    <a:effectLst>
      <a:outerShdw blurRad="76200" dir="18900000" sy="23000" kx="-1200000" algn="bl" rotWithShape="0">
        <a:prstClr val="black">
          <a:alpha val="2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85DE6-684E-43ED-931C-8B479E6B395F}">
      <dsp:nvSpPr>
        <dsp:cNvPr id="0" name=""/>
        <dsp:cNvSpPr/>
      </dsp:nvSpPr>
      <dsp:spPr>
        <a:xfrm>
          <a:off x="1020815" y="0"/>
          <a:ext cx="1020815" cy="813309"/>
        </a:xfrm>
        <a:prstGeom prst="trapezoid">
          <a:avLst>
            <a:gd name="adj" fmla="val 62757"/>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altLang="zh-CN" sz="4900" kern="1200" dirty="0"/>
            <a:t> </a:t>
          </a:r>
          <a:endParaRPr lang="zh-CN" altLang="en-US" sz="4900" kern="1200" dirty="0"/>
        </a:p>
      </dsp:txBody>
      <dsp:txXfrm>
        <a:off x="1020815" y="0"/>
        <a:ext cx="1020815" cy="813309"/>
      </dsp:txXfrm>
    </dsp:sp>
    <dsp:sp modelId="{0FDD454B-3843-4BF5-B429-CD4C894960B2}">
      <dsp:nvSpPr>
        <dsp:cNvPr id="0" name=""/>
        <dsp:cNvSpPr/>
      </dsp:nvSpPr>
      <dsp:spPr>
        <a:xfrm>
          <a:off x="510407" y="813309"/>
          <a:ext cx="2041630" cy="813309"/>
        </a:xfrm>
        <a:prstGeom prst="trapezoid">
          <a:avLst>
            <a:gd name="adj" fmla="val 62757"/>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endParaRPr lang="zh-CN" altLang="en-US" sz="4900" kern="1200" dirty="0"/>
        </a:p>
      </dsp:txBody>
      <dsp:txXfrm>
        <a:off x="867693" y="813309"/>
        <a:ext cx="1327059" cy="813309"/>
      </dsp:txXfrm>
    </dsp:sp>
    <dsp:sp modelId="{E7D740C4-7A2B-4ABD-8381-D5994E3F3825}">
      <dsp:nvSpPr>
        <dsp:cNvPr id="0" name=""/>
        <dsp:cNvSpPr/>
      </dsp:nvSpPr>
      <dsp:spPr>
        <a:xfrm>
          <a:off x="0" y="1626618"/>
          <a:ext cx="3062446" cy="813309"/>
        </a:xfrm>
        <a:prstGeom prst="trapezoid">
          <a:avLst>
            <a:gd name="adj" fmla="val 62757"/>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altLang="zh-CN" sz="4900" kern="1200" dirty="0"/>
            <a:t> </a:t>
          </a:r>
          <a:endParaRPr lang="zh-CN" altLang="en-US" sz="4900" kern="1200" dirty="0"/>
        </a:p>
      </dsp:txBody>
      <dsp:txXfrm>
        <a:off x="535928" y="1626618"/>
        <a:ext cx="1990589" cy="813309"/>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3D4BC-922D-4AB8-BA88-5409D7B9F173}" type="datetimeFigureOut">
              <a:rPr lang="zh-CN" altLang="en-US" smtClean="0"/>
              <a:t>2020/7/23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1A3A9-D637-4E33-BC3A-F5ED305F9B82}" type="slidenum">
              <a:rPr lang="zh-CN" altLang="en-US" smtClean="0"/>
              <a:t>‹#›</a:t>
            </a:fld>
            <a:endParaRPr lang="zh-CN" altLang="en-US"/>
          </a:p>
        </p:txBody>
      </p:sp>
    </p:spTree>
    <p:extLst>
      <p:ext uri="{BB962C8B-B14F-4D97-AF65-F5344CB8AC3E}">
        <p14:creationId xmlns:p14="http://schemas.microsoft.com/office/powerpoint/2010/main" val="4238124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0056"/>
            <a:ext cx="8923663" cy="4772288"/>
          </a:xfrm>
          <a:prstGeom prst="rect">
            <a:avLst/>
          </a:prstGeom>
        </p:spPr>
      </p:pic>
      <p:sp>
        <p:nvSpPr>
          <p:cNvPr id="2" name="Title 1"/>
          <p:cNvSpPr>
            <a:spLocks noGrp="1"/>
          </p:cNvSpPr>
          <p:nvPr>
            <p:ph type="ctrTitle"/>
          </p:nvPr>
        </p:nvSpPr>
        <p:spPr>
          <a:xfrm>
            <a:off x="685800" y="1849255"/>
            <a:ext cx="7772400" cy="1670145"/>
          </a:xfrm>
        </p:spPr>
        <p:txBody>
          <a:bodyPr anchor="b">
            <a:normAutofit/>
          </a:bodyPr>
          <a:lstStyle>
            <a:lvl1pPr algn="ctr">
              <a:defRPr sz="4400">
                <a:latin typeface="Arial" panose="020B0604020202020204" pitchFamily="34" charset="0"/>
                <a:cs typeface="Arial" panose="020B0604020202020204" pitchFamily="34" charset="0"/>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996600"/>
            <a:ext cx="6858000" cy="994272"/>
          </a:xfrm>
        </p:spPr>
        <p:txBody>
          <a:bodyPr>
            <a:normAutofit/>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8" name="Date Placeholder 7">
            <a:extLst>
              <a:ext uri="{FF2B5EF4-FFF2-40B4-BE49-F238E27FC236}">
                <a16:creationId xmlns:a16="http://schemas.microsoft.com/office/drawing/2014/main" id="{DA6E6381-063D-4D0C-ABBC-096022EF8B84}"/>
              </a:ext>
            </a:extLst>
          </p:cNvPr>
          <p:cNvSpPr>
            <a:spLocks noGrp="1"/>
          </p:cNvSpPr>
          <p:nvPr>
            <p:ph type="dt" sz="half" idx="10"/>
          </p:nvPr>
        </p:nvSpPr>
        <p:spPr/>
        <p:txBody>
          <a:bodyPr/>
          <a:lstStyle/>
          <a:p>
            <a:fld id="{4364889D-8FEE-48E0-B56F-367EC878543F}" type="datetime1">
              <a:rPr lang="zh-CN" altLang="en-US" smtClean="0"/>
              <a:t>2020/7/23</a:t>
            </a:fld>
            <a:endParaRPr lang="zh-CN" altLang="en-US"/>
          </a:p>
        </p:txBody>
      </p:sp>
      <p:sp>
        <p:nvSpPr>
          <p:cNvPr id="10" name="Slide Number Placeholder 9">
            <a:extLst>
              <a:ext uri="{FF2B5EF4-FFF2-40B4-BE49-F238E27FC236}">
                <a16:creationId xmlns:a16="http://schemas.microsoft.com/office/drawing/2014/main" id="{A8A4B6E4-2842-4C7F-A0E6-9412FACF44F3}"/>
              </a:ext>
            </a:extLst>
          </p:cNvPr>
          <p:cNvSpPr>
            <a:spLocks noGrp="1"/>
          </p:cNvSpPr>
          <p:nvPr>
            <p:ph type="sldNum" sz="quarter" idx="12"/>
          </p:nvPr>
        </p:nvSpPr>
        <p:spPr>
          <a:xfrm>
            <a:off x="8121497" y="6462344"/>
            <a:ext cx="1022503" cy="395831"/>
          </a:xfrm>
        </p:spPr>
        <p:txBody>
          <a:bodyPr/>
          <a:lstStyle/>
          <a:p>
            <a:r>
              <a:rPr lang="en-US" altLang="zh-CN" dirty="0"/>
              <a:t>Slide </a:t>
            </a:r>
            <a:fld id="{E34F4971-11E3-4FC9-9A02-FB6379A08A48}" type="slidenum">
              <a:rPr lang="zh-CN" altLang="en-US" smtClean="0"/>
              <a:pPr/>
              <a:t>‹#›</a:t>
            </a:fld>
            <a:endParaRPr lang="zh-CN" altLang="en-US" dirty="0"/>
          </a:p>
        </p:txBody>
      </p:sp>
    </p:spTree>
    <p:extLst>
      <p:ext uri="{BB962C8B-B14F-4D97-AF65-F5344CB8AC3E}">
        <p14:creationId xmlns:p14="http://schemas.microsoft.com/office/powerpoint/2010/main" val="279939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60673" y="0"/>
            <a:ext cx="7886701" cy="933411"/>
          </a:xfrm>
        </p:spPr>
        <p:txBody>
          <a:bodyPr>
            <a:normAutofit/>
          </a:bodyPr>
          <a:lstStyle>
            <a:lvl1pPr>
              <a:defRPr sz="3200">
                <a:latin typeface="Arial" panose="020B0604020202020204" pitchFamily="34" charset="0"/>
                <a:cs typeface="Arial" panose="020B0604020202020204" pitchFamily="34" charset="0"/>
              </a:defRPr>
            </a:lvl1pPr>
          </a:lstStyle>
          <a:p>
            <a:r>
              <a:rPr lang="zh-CN" altLang="en-US"/>
              <a:t>单击此处编辑母版标题样式</a:t>
            </a:r>
            <a:endParaRPr lang="en-US" dirty="0"/>
          </a:p>
        </p:txBody>
      </p:sp>
      <p:sp>
        <p:nvSpPr>
          <p:cNvPr id="3" name="Content Placeholder 2"/>
          <p:cNvSpPr>
            <a:spLocks noGrp="1"/>
          </p:cNvSpPr>
          <p:nvPr>
            <p:ph idx="1"/>
          </p:nvPr>
        </p:nvSpPr>
        <p:spPr>
          <a:xfrm>
            <a:off x="615224" y="1586038"/>
            <a:ext cx="78867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4" name="Date Placeholder 3"/>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6" name="Slide Number Placeholder 5"/>
          <p:cNvSpPr>
            <a:spLocks noGrp="1"/>
          </p:cNvSpPr>
          <p:nvPr>
            <p:ph type="sldNum" sz="quarter" idx="12"/>
          </p:nvPr>
        </p:nvSpPr>
        <p:spPr>
          <a:xfrm>
            <a:off x="8108071" y="6462344"/>
            <a:ext cx="1022503" cy="395831"/>
          </a:xfrm>
        </p:spPr>
        <p:txBody>
          <a:bodyPr/>
          <a:lstStyle/>
          <a:p>
            <a:r>
              <a:rPr lang="en-US" altLang="zh-CN" dirty="0"/>
              <a:t>Slide </a:t>
            </a:r>
            <a:fld id="{E34F4971-11E3-4FC9-9A02-FB6379A08A48}" type="slidenum">
              <a:rPr lang="zh-CN" altLang="en-US" smtClean="0"/>
              <a:pPr/>
              <a:t>‹#›</a:t>
            </a:fld>
            <a:endParaRPr lang="zh-CN" altLang="en-US" dirty="0"/>
          </a:p>
        </p:txBody>
      </p:sp>
      <p:grpSp>
        <p:nvGrpSpPr>
          <p:cNvPr id="7" name="Group 7">
            <a:extLst>
              <a:ext uri="{FF2B5EF4-FFF2-40B4-BE49-F238E27FC236}">
                <a16:creationId xmlns:a16="http://schemas.microsoft.com/office/drawing/2014/main" id="{43D8D80F-B592-4F44-85EA-CBA1AA809ECD}"/>
              </a:ext>
            </a:extLst>
          </p:cNvPr>
          <p:cNvGrpSpPr/>
          <p:nvPr userDrawn="1"/>
        </p:nvGrpSpPr>
        <p:grpSpPr bwMode="auto">
          <a:xfrm>
            <a:off x="323530" y="560448"/>
            <a:ext cx="390372" cy="154484"/>
            <a:chOff x="0" y="0"/>
            <a:chExt cx="1041399" cy="549275"/>
          </a:xfrm>
        </p:grpSpPr>
        <p:sp>
          <p:nvSpPr>
            <p:cNvPr id="8" name="Freeform 16">
              <a:extLst>
                <a:ext uri="{FF2B5EF4-FFF2-40B4-BE49-F238E27FC236}">
                  <a16:creationId xmlns:a16="http://schemas.microsoft.com/office/drawing/2014/main" id="{8DC2879F-3D59-446B-A58E-D7C4DBD005CA}"/>
                </a:ext>
              </a:extLst>
            </p:cNvPr>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9" name="Freeform 17">
              <a:extLst>
                <a:ext uri="{FF2B5EF4-FFF2-40B4-BE49-F238E27FC236}">
                  <a16:creationId xmlns:a16="http://schemas.microsoft.com/office/drawing/2014/main" id="{E469DF42-8D5E-4E68-B37C-FDAA5B96AB3E}"/>
                </a:ext>
              </a:extLst>
            </p:cNvPr>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0" name="Freeform 18">
              <a:extLst>
                <a:ext uri="{FF2B5EF4-FFF2-40B4-BE49-F238E27FC236}">
                  <a16:creationId xmlns:a16="http://schemas.microsoft.com/office/drawing/2014/main" id="{7B4A2746-B006-42EF-AFD8-E3240F223212}"/>
                </a:ext>
              </a:extLst>
            </p:cNvPr>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cxnSp>
        <p:nvCxnSpPr>
          <p:cNvPr id="11" name="直接连接符 10">
            <a:extLst>
              <a:ext uri="{FF2B5EF4-FFF2-40B4-BE49-F238E27FC236}">
                <a16:creationId xmlns:a16="http://schemas.microsoft.com/office/drawing/2014/main" id="{ADBB921A-B7E5-46C4-A54E-02A9245D3566}"/>
              </a:ext>
            </a:extLst>
          </p:cNvPr>
          <p:cNvCxnSpPr>
            <a:cxnSpLocks/>
          </p:cNvCxnSpPr>
          <p:nvPr userDrawn="1"/>
        </p:nvCxnSpPr>
        <p:spPr>
          <a:xfrm>
            <a:off x="755577" y="902102"/>
            <a:ext cx="6939002" cy="4387"/>
          </a:xfrm>
          <a:prstGeom prst="line">
            <a:avLst/>
          </a:prstGeom>
          <a:ln w="50800" cmpd="sng">
            <a:gradFill flip="none" rotWithShape="1">
              <a:gsLst>
                <a:gs pos="0">
                  <a:schemeClr val="accent1">
                    <a:lumMod val="5000"/>
                    <a:lumOff val="95000"/>
                  </a:schemeClr>
                </a:gs>
                <a:gs pos="85000">
                  <a:schemeClr val="accent1"/>
                </a:gs>
                <a:gs pos="23000">
                  <a:schemeClr val="accent1">
                    <a:lumMod val="45000"/>
                    <a:lumOff val="55000"/>
                  </a:schemeClr>
                </a:gs>
                <a:gs pos="99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970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7" y="1413057"/>
            <a:ext cx="7886700" cy="1819276"/>
          </a:xfrm>
        </p:spPr>
        <p:txBody>
          <a:bodyPr anchor="b">
            <a:normAutofit/>
          </a:bodyPr>
          <a:lstStyle>
            <a:lvl1pPr algn="ctr">
              <a:defRPr sz="3200">
                <a:latin typeface="Arial" panose="020B0604020202020204" pitchFamily="34" charset="0"/>
                <a:cs typeface="Arial" panose="020B0604020202020204" pitchFamily="34" charset="0"/>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7" y="3495488"/>
            <a:ext cx="7886700" cy="1225551"/>
          </a:xfrm>
        </p:spPr>
        <p:txBody>
          <a:bodyPr/>
          <a:lstStyle>
            <a:lvl1pPr marL="0" indent="0" algn="ctr">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02856DD-6ACD-4743-A418-40B5F0ABEAA6}" type="datetime1">
              <a:rPr lang="zh-CN" altLang="en-US" smtClean="0"/>
              <a:t>2020/7/23</a:t>
            </a:fld>
            <a:endParaRPr lang="zh-CN" altLang="en-US"/>
          </a:p>
        </p:txBody>
      </p:sp>
      <p:sp>
        <p:nvSpPr>
          <p:cNvPr id="6" name="Slide Number Placeholder 5"/>
          <p:cNvSpPr>
            <a:spLocks noGrp="1"/>
          </p:cNvSpPr>
          <p:nvPr>
            <p:ph type="sldNum" sz="quarter" idx="12"/>
          </p:nvPr>
        </p:nvSpPr>
        <p:spPr>
          <a:xfrm>
            <a:off x="7999336" y="6462169"/>
            <a:ext cx="1022503" cy="395831"/>
          </a:xfrm>
        </p:spPr>
        <p:txBody>
          <a:bodyPr/>
          <a:lstStyle/>
          <a:p>
            <a:r>
              <a:rPr lang="zh-CN" altLang="en-US" dirty="0"/>
              <a:t> </a:t>
            </a:r>
            <a:r>
              <a:rPr lang="en-US" altLang="zh-CN" dirty="0"/>
              <a:t>Slide </a:t>
            </a:r>
            <a:fld id="{E34F4971-11E3-4FC9-9A02-FB6379A08A48}" type="slidenum">
              <a:rPr lang="zh-CN" altLang="en-US" smtClean="0"/>
              <a:pPr/>
              <a:t>‹#›</a:t>
            </a:fld>
            <a:endParaRPr lang="zh-CN" altLang="en-US" dirty="0"/>
          </a:p>
        </p:txBody>
      </p:sp>
    </p:spTree>
    <p:extLst>
      <p:ext uri="{BB962C8B-B14F-4D97-AF65-F5344CB8AC3E}">
        <p14:creationId xmlns:p14="http://schemas.microsoft.com/office/powerpoint/2010/main" val="132309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597571"/>
            <a:ext cx="38862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4" name="Content Placeholder 3"/>
          <p:cNvSpPr>
            <a:spLocks noGrp="1"/>
          </p:cNvSpPr>
          <p:nvPr>
            <p:ph sz="half" idx="2"/>
          </p:nvPr>
        </p:nvSpPr>
        <p:spPr>
          <a:xfrm>
            <a:off x="4572000" y="1597571"/>
            <a:ext cx="3886200" cy="4351338"/>
          </a:xfrm>
        </p:spPr>
        <p:txBody>
          <a:bodyPr>
            <a:normAutofit/>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
        <p:nvSpPr>
          <p:cNvPr id="5" name="Date Placeholder 4"/>
          <p:cNvSpPr>
            <a:spLocks noGrp="1"/>
          </p:cNvSpPr>
          <p:nvPr>
            <p:ph type="dt" sz="half" idx="10"/>
          </p:nvPr>
        </p:nvSpPr>
        <p:spPr/>
        <p:txBody>
          <a:bodyPr/>
          <a:lstStyle/>
          <a:p>
            <a:fld id="{B5DBF6F2-70ED-4C33-9868-D10987833869}" type="datetime1">
              <a:rPr lang="zh-CN" altLang="en-US" smtClean="0"/>
              <a:t>2020/7/23</a:t>
            </a:fld>
            <a:endParaRPr lang="zh-CN" altLang="en-US"/>
          </a:p>
        </p:txBody>
      </p:sp>
      <p:sp>
        <p:nvSpPr>
          <p:cNvPr id="7" name="Slide Number Placeholder 6"/>
          <p:cNvSpPr>
            <a:spLocks noGrp="1"/>
          </p:cNvSpPr>
          <p:nvPr>
            <p:ph type="sldNum" sz="quarter" idx="12"/>
          </p:nvPr>
        </p:nvSpPr>
        <p:spPr>
          <a:xfrm>
            <a:off x="8121497" y="6462344"/>
            <a:ext cx="1022503" cy="395831"/>
          </a:xfrm>
        </p:spPr>
        <p:txBody>
          <a:bodyPr/>
          <a:lstStyle/>
          <a:p>
            <a:r>
              <a:rPr lang="zh-CN" altLang="en-US" dirty="0"/>
              <a:t> </a:t>
            </a:r>
            <a:r>
              <a:rPr lang="en-US" altLang="zh-CN" dirty="0"/>
              <a:t>Slide </a:t>
            </a:r>
            <a:fld id="{E34F4971-11E3-4FC9-9A02-FB6379A08A48}" type="slidenum">
              <a:rPr lang="zh-CN" altLang="en-US" smtClean="0"/>
              <a:pPr/>
              <a:t>‹#›</a:t>
            </a:fld>
            <a:endParaRPr lang="zh-CN" altLang="en-US" dirty="0"/>
          </a:p>
        </p:txBody>
      </p:sp>
      <p:sp>
        <p:nvSpPr>
          <p:cNvPr id="8" name="Title 1">
            <a:extLst>
              <a:ext uri="{FF2B5EF4-FFF2-40B4-BE49-F238E27FC236}">
                <a16:creationId xmlns:a16="http://schemas.microsoft.com/office/drawing/2014/main" id="{9AA6D719-2755-4A96-9E5F-3F14B80132B0}"/>
              </a:ext>
            </a:extLst>
          </p:cNvPr>
          <p:cNvSpPr>
            <a:spLocks noGrp="1"/>
          </p:cNvSpPr>
          <p:nvPr>
            <p:ph type="title"/>
          </p:nvPr>
        </p:nvSpPr>
        <p:spPr>
          <a:xfrm>
            <a:off x="460673" y="0"/>
            <a:ext cx="7886701" cy="933411"/>
          </a:xfrm>
        </p:spPr>
        <p:txBody>
          <a:bodyPr>
            <a:normAutofit/>
          </a:bodyPr>
          <a:lstStyle>
            <a:lvl1pPr>
              <a:defRPr sz="3200">
                <a:latin typeface="Arial" panose="020B0604020202020204" pitchFamily="34" charset="0"/>
                <a:cs typeface="Arial" panose="020B0604020202020204" pitchFamily="34" charset="0"/>
              </a:defRPr>
            </a:lvl1pPr>
          </a:lstStyle>
          <a:p>
            <a:r>
              <a:rPr lang="zh-CN" altLang="en-US"/>
              <a:t>单击此处编辑母版标题样式</a:t>
            </a:r>
            <a:endParaRPr lang="en-US" dirty="0"/>
          </a:p>
        </p:txBody>
      </p:sp>
      <p:grpSp>
        <p:nvGrpSpPr>
          <p:cNvPr id="9" name="Group 7">
            <a:extLst>
              <a:ext uri="{FF2B5EF4-FFF2-40B4-BE49-F238E27FC236}">
                <a16:creationId xmlns:a16="http://schemas.microsoft.com/office/drawing/2014/main" id="{FB2E8331-FFB6-487D-888B-4B2E3AD84B17}"/>
              </a:ext>
            </a:extLst>
          </p:cNvPr>
          <p:cNvGrpSpPr/>
          <p:nvPr userDrawn="1"/>
        </p:nvGrpSpPr>
        <p:grpSpPr bwMode="auto">
          <a:xfrm>
            <a:off x="323530" y="560448"/>
            <a:ext cx="390372" cy="154484"/>
            <a:chOff x="0" y="0"/>
            <a:chExt cx="1041399" cy="549275"/>
          </a:xfrm>
        </p:grpSpPr>
        <p:sp>
          <p:nvSpPr>
            <p:cNvPr id="10" name="Freeform 16">
              <a:extLst>
                <a:ext uri="{FF2B5EF4-FFF2-40B4-BE49-F238E27FC236}">
                  <a16:creationId xmlns:a16="http://schemas.microsoft.com/office/drawing/2014/main" id="{2085921D-1140-475F-B864-3285E964265D}"/>
                </a:ext>
              </a:extLst>
            </p:cNvPr>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 name="Freeform 17">
              <a:extLst>
                <a:ext uri="{FF2B5EF4-FFF2-40B4-BE49-F238E27FC236}">
                  <a16:creationId xmlns:a16="http://schemas.microsoft.com/office/drawing/2014/main" id="{924994B8-7A4D-4DFB-8718-88597FFAF992}"/>
                </a:ext>
              </a:extLst>
            </p:cNvPr>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2" name="Freeform 18">
              <a:extLst>
                <a:ext uri="{FF2B5EF4-FFF2-40B4-BE49-F238E27FC236}">
                  <a16:creationId xmlns:a16="http://schemas.microsoft.com/office/drawing/2014/main" id="{E23B1E05-D0FB-48ED-9C9C-4EB9D8E9100B}"/>
                </a:ext>
              </a:extLst>
            </p:cNvPr>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cxnSp>
        <p:nvCxnSpPr>
          <p:cNvPr id="13" name="直接连接符 12">
            <a:extLst>
              <a:ext uri="{FF2B5EF4-FFF2-40B4-BE49-F238E27FC236}">
                <a16:creationId xmlns:a16="http://schemas.microsoft.com/office/drawing/2014/main" id="{03AC7A85-A65D-429E-94F0-E48BCCC93219}"/>
              </a:ext>
            </a:extLst>
          </p:cNvPr>
          <p:cNvCxnSpPr>
            <a:cxnSpLocks/>
          </p:cNvCxnSpPr>
          <p:nvPr userDrawn="1"/>
        </p:nvCxnSpPr>
        <p:spPr>
          <a:xfrm>
            <a:off x="755577" y="902102"/>
            <a:ext cx="6939002" cy="4387"/>
          </a:xfrm>
          <a:prstGeom prst="line">
            <a:avLst/>
          </a:prstGeom>
          <a:ln w="50800" cmpd="sng">
            <a:gradFill flip="none" rotWithShape="1">
              <a:gsLst>
                <a:gs pos="0">
                  <a:schemeClr val="accent1">
                    <a:lumMod val="5000"/>
                    <a:lumOff val="95000"/>
                  </a:schemeClr>
                </a:gs>
                <a:gs pos="85000">
                  <a:schemeClr val="accent1"/>
                </a:gs>
                <a:gs pos="23000">
                  <a:schemeClr val="accent1">
                    <a:lumMod val="45000"/>
                    <a:lumOff val="55000"/>
                  </a:schemeClr>
                </a:gs>
                <a:gs pos="99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567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EC3D363-988E-44F8-939E-A502256B5AC2}" type="datetime1">
              <a:rPr lang="zh-CN" altLang="en-US" smtClean="0"/>
              <a:t>2020/7/23</a:t>
            </a:fld>
            <a:endParaRPr lang="zh-CN" altLang="en-US"/>
          </a:p>
        </p:txBody>
      </p:sp>
      <p:sp>
        <p:nvSpPr>
          <p:cNvPr id="5" name="Slide Number Placeholder 4"/>
          <p:cNvSpPr>
            <a:spLocks noGrp="1"/>
          </p:cNvSpPr>
          <p:nvPr>
            <p:ph type="sldNum" sz="quarter" idx="12"/>
          </p:nvPr>
        </p:nvSpPr>
        <p:spPr>
          <a:xfrm>
            <a:off x="8108064" y="6462344"/>
            <a:ext cx="1022503" cy="395831"/>
          </a:xfrm>
        </p:spPr>
        <p:txBody>
          <a:bodyPr/>
          <a:lstStyle/>
          <a:p>
            <a:r>
              <a:rPr lang="zh-CN" altLang="en-US" dirty="0"/>
              <a:t> </a:t>
            </a:r>
            <a:r>
              <a:rPr lang="en-US" altLang="zh-CN" dirty="0"/>
              <a:t>Slide </a:t>
            </a:r>
            <a:fld id="{E34F4971-11E3-4FC9-9A02-FB6379A08A48}" type="slidenum">
              <a:rPr lang="zh-CN" altLang="en-US" smtClean="0"/>
              <a:pPr/>
              <a:t>‹#›</a:t>
            </a:fld>
            <a:endParaRPr lang="zh-CN" altLang="en-US" dirty="0"/>
          </a:p>
        </p:txBody>
      </p:sp>
      <p:sp>
        <p:nvSpPr>
          <p:cNvPr id="12" name="Title 1">
            <a:extLst>
              <a:ext uri="{FF2B5EF4-FFF2-40B4-BE49-F238E27FC236}">
                <a16:creationId xmlns:a16="http://schemas.microsoft.com/office/drawing/2014/main" id="{7C66F09F-8D08-4134-A1E7-5F798C566EE5}"/>
              </a:ext>
            </a:extLst>
          </p:cNvPr>
          <p:cNvSpPr>
            <a:spLocks noGrp="1"/>
          </p:cNvSpPr>
          <p:nvPr>
            <p:ph type="title"/>
          </p:nvPr>
        </p:nvSpPr>
        <p:spPr>
          <a:xfrm>
            <a:off x="460673" y="0"/>
            <a:ext cx="7886701" cy="933411"/>
          </a:xfrm>
        </p:spPr>
        <p:txBody>
          <a:bodyPr>
            <a:normAutofit/>
          </a:bodyPr>
          <a:lstStyle>
            <a:lvl1pPr>
              <a:defRPr sz="3200">
                <a:latin typeface="Arial" panose="020B0604020202020204" pitchFamily="34" charset="0"/>
                <a:cs typeface="Arial" panose="020B0604020202020204" pitchFamily="34" charset="0"/>
              </a:defRPr>
            </a:lvl1pPr>
          </a:lstStyle>
          <a:p>
            <a:r>
              <a:rPr lang="zh-CN" altLang="en-US"/>
              <a:t>单击此处编辑母版标题样式</a:t>
            </a:r>
            <a:endParaRPr lang="en-US" dirty="0"/>
          </a:p>
        </p:txBody>
      </p:sp>
      <p:grpSp>
        <p:nvGrpSpPr>
          <p:cNvPr id="13" name="Group 7">
            <a:extLst>
              <a:ext uri="{FF2B5EF4-FFF2-40B4-BE49-F238E27FC236}">
                <a16:creationId xmlns:a16="http://schemas.microsoft.com/office/drawing/2014/main" id="{95776B59-BD23-452A-89FA-5CD9276BDCB0}"/>
              </a:ext>
            </a:extLst>
          </p:cNvPr>
          <p:cNvGrpSpPr/>
          <p:nvPr userDrawn="1"/>
        </p:nvGrpSpPr>
        <p:grpSpPr bwMode="auto">
          <a:xfrm>
            <a:off x="323530" y="560448"/>
            <a:ext cx="390372" cy="154484"/>
            <a:chOff x="0" y="0"/>
            <a:chExt cx="1041399" cy="549275"/>
          </a:xfrm>
        </p:grpSpPr>
        <p:sp>
          <p:nvSpPr>
            <p:cNvPr id="14" name="Freeform 16">
              <a:extLst>
                <a:ext uri="{FF2B5EF4-FFF2-40B4-BE49-F238E27FC236}">
                  <a16:creationId xmlns:a16="http://schemas.microsoft.com/office/drawing/2014/main" id="{0EDEB92F-F92D-4CF4-836B-0F4E2AD0370E}"/>
                </a:ext>
              </a:extLst>
            </p:cNvPr>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5" name="Freeform 17">
              <a:extLst>
                <a:ext uri="{FF2B5EF4-FFF2-40B4-BE49-F238E27FC236}">
                  <a16:creationId xmlns:a16="http://schemas.microsoft.com/office/drawing/2014/main" id="{B45CDDA1-ADBD-424C-A147-794341868895}"/>
                </a:ext>
              </a:extLst>
            </p:cNvPr>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6" name="Freeform 18">
              <a:extLst>
                <a:ext uri="{FF2B5EF4-FFF2-40B4-BE49-F238E27FC236}">
                  <a16:creationId xmlns:a16="http://schemas.microsoft.com/office/drawing/2014/main" id="{E9DF5C81-E5CD-4631-94D1-BAD807B3DECF}"/>
                </a:ext>
              </a:extLst>
            </p:cNvPr>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cxnSp>
        <p:nvCxnSpPr>
          <p:cNvPr id="17" name="直接连接符 16">
            <a:extLst>
              <a:ext uri="{FF2B5EF4-FFF2-40B4-BE49-F238E27FC236}">
                <a16:creationId xmlns:a16="http://schemas.microsoft.com/office/drawing/2014/main" id="{5EE0C52C-6C72-49D3-ABF7-1E12EF14720F}"/>
              </a:ext>
            </a:extLst>
          </p:cNvPr>
          <p:cNvCxnSpPr>
            <a:cxnSpLocks/>
          </p:cNvCxnSpPr>
          <p:nvPr userDrawn="1"/>
        </p:nvCxnSpPr>
        <p:spPr>
          <a:xfrm>
            <a:off x="755577" y="902102"/>
            <a:ext cx="6939002" cy="4387"/>
          </a:xfrm>
          <a:prstGeom prst="line">
            <a:avLst/>
          </a:prstGeom>
          <a:ln w="50800" cmpd="sng">
            <a:gradFill flip="none" rotWithShape="1">
              <a:gsLst>
                <a:gs pos="0">
                  <a:schemeClr val="accent1">
                    <a:lumMod val="5000"/>
                    <a:lumOff val="95000"/>
                  </a:schemeClr>
                </a:gs>
                <a:gs pos="85000">
                  <a:schemeClr val="accent1"/>
                </a:gs>
                <a:gs pos="23000">
                  <a:schemeClr val="accent1">
                    <a:lumMod val="45000"/>
                    <a:lumOff val="55000"/>
                  </a:schemeClr>
                </a:gs>
                <a:gs pos="99000">
                  <a:schemeClr val="accent1">
                    <a:lumMod val="30000"/>
                    <a:lumOff val="7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197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7"/>
          <a:stretch>
            <a:fillRect/>
          </a:stretch>
        </p:blipFill>
        <p:spPr>
          <a:xfrm>
            <a:off x="-7668" y="6439411"/>
            <a:ext cx="9151668" cy="444940"/>
          </a:xfrm>
          <a:prstGeom prst="rect">
            <a:avLst/>
          </a:prstGeom>
        </p:spPr>
      </p:pic>
      <p:pic>
        <p:nvPicPr>
          <p:cNvPr id="8" name="图片 7"/>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784357" y="165159"/>
            <a:ext cx="1131475" cy="776559"/>
          </a:xfrm>
          <a:prstGeom prst="rect">
            <a:avLst/>
          </a:prstGeom>
        </p:spPr>
      </p:pic>
      <p:sp>
        <p:nvSpPr>
          <p:cNvPr id="2" name="Title Placeholder 1"/>
          <p:cNvSpPr>
            <a:spLocks noGrp="1"/>
          </p:cNvSpPr>
          <p:nvPr>
            <p:ph type="title"/>
          </p:nvPr>
        </p:nvSpPr>
        <p:spPr>
          <a:xfrm>
            <a:off x="0" y="-7994"/>
            <a:ext cx="9144000" cy="933411"/>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18664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462344"/>
            <a:ext cx="2057400" cy="395831"/>
          </a:xfrm>
          <a:prstGeom prst="rect">
            <a:avLst/>
          </a:prstGeom>
        </p:spPr>
        <p:txBody>
          <a:bodyPr vert="horz" lIns="91440" tIns="45720" rIns="91440" bIns="45720" rtlCol="0" anchor="ctr"/>
          <a:lstStyle>
            <a:lvl1pPr algn="l">
              <a:defRPr sz="1200" b="0">
                <a:solidFill>
                  <a:schemeClr val="bg1"/>
                </a:solidFill>
              </a:defRPr>
            </a:lvl1pPr>
          </a:lstStyle>
          <a:p>
            <a:fld id="{4364889D-8FEE-48E0-B56F-367EC878543F}" type="datetime1">
              <a:rPr lang="zh-CN" altLang="en-US" smtClean="0"/>
              <a:t>2020/7/23</a:t>
            </a:fld>
            <a:endParaRPr lang="zh-CN" altLang="en-US"/>
          </a:p>
        </p:txBody>
      </p:sp>
      <p:sp>
        <p:nvSpPr>
          <p:cNvPr id="6" name="Slide Number Placeholder 5"/>
          <p:cNvSpPr>
            <a:spLocks noGrp="1"/>
          </p:cNvSpPr>
          <p:nvPr>
            <p:ph type="sldNum" sz="quarter" idx="4"/>
          </p:nvPr>
        </p:nvSpPr>
        <p:spPr>
          <a:xfrm>
            <a:off x="8108071" y="6462344"/>
            <a:ext cx="1022503" cy="395831"/>
          </a:xfrm>
          <a:prstGeom prst="rect">
            <a:avLst/>
          </a:prstGeom>
        </p:spPr>
        <p:txBody>
          <a:bodyPr vert="horz" lIns="91440" tIns="45720" rIns="91440" bIns="45720" rtlCol="0" anchor="ctr"/>
          <a:lstStyle>
            <a:lvl1pPr algn="r">
              <a:defRPr sz="1200" b="0">
                <a:solidFill>
                  <a:schemeClr val="bg1"/>
                </a:solidFill>
              </a:defRPr>
            </a:lvl1pPr>
          </a:lstStyle>
          <a:p>
            <a:r>
              <a:rPr lang="en-US" altLang="zh-CN" dirty="0"/>
              <a:t>Slide </a:t>
            </a:r>
            <a:fld id="{E34F4971-11E3-4FC9-9A02-FB6379A08A48}" type="slidenum">
              <a:rPr lang="zh-CN" altLang="en-US" smtClean="0"/>
              <a:pPr/>
              <a:t>‹#›</a:t>
            </a:fld>
            <a:endParaRPr lang="zh-CN" altLang="en-US" dirty="0"/>
          </a:p>
        </p:txBody>
      </p:sp>
      <p:sp>
        <p:nvSpPr>
          <p:cNvPr id="9" name="TextBox 7"/>
          <p:cNvSpPr txBox="1"/>
          <p:nvPr userDrawn="1"/>
        </p:nvSpPr>
        <p:spPr>
          <a:xfrm>
            <a:off x="4123801" y="6523382"/>
            <a:ext cx="940579" cy="276999"/>
          </a:xfrm>
          <a:prstGeom prst="rect">
            <a:avLst/>
          </a:prstGeom>
          <a:noFill/>
        </p:spPr>
        <p:txBody>
          <a:bodyPr wrap="none" rtlCol="0">
            <a:spAutoFit/>
          </a:bodyPr>
          <a:lstStyle/>
          <a:p>
            <a:pPr algn="ctr"/>
            <a:r>
              <a:rPr lang="en-US" sz="1200" b="0" i="0" dirty="0">
                <a:solidFill>
                  <a:schemeClr val="bg1"/>
                </a:solidFill>
              </a:rPr>
              <a:t>Confidential</a:t>
            </a:r>
            <a:endParaRPr lang="en-GB" sz="1200" b="0" i="0" dirty="0">
              <a:solidFill>
                <a:schemeClr val="bg1"/>
              </a:solidFill>
            </a:endParaRPr>
          </a:p>
        </p:txBody>
      </p:sp>
    </p:spTree>
    <p:extLst>
      <p:ext uri="{BB962C8B-B14F-4D97-AF65-F5344CB8AC3E}">
        <p14:creationId xmlns:p14="http://schemas.microsoft.com/office/powerpoint/2010/main" val="40349823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Lst>
  <p:hf hdr="0" ftr="0"/>
  <p:txStyles>
    <p:titleStyle>
      <a:lvl1pPr marL="363538" indent="0" algn="l" defTabSz="914400" rtl="0" eaLnBrk="1" latinLnBrk="0" hangingPunct="1">
        <a:lnSpc>
          <a:spcPct val="90000"/>
        </a:lnSpc>
        <a:spcBef>
          <a:spcPct val="0"/>
        </a:spcBef>
        <a:buNone/>
        <a:defRPr sz="3600" b="1"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2.xml"/><Relationship Id="rId6" Type="http://schemas.openxmlformats.org/officeDocument/2006/relationships/image" Target="../media/image49.tmp"/><Relationship Id="rId5" Type="http://schemas.openxmlformats.org/officeDocument/2006/relationships/image" Target="../media/image48.tmp"/><Relationship Id="rId4" Type="http://schemas.openxmlformats.org/officeDocument/2006/relationships/image" Target="../media/image47.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00.png"/><Relationship Id="rId7" Type="http://schemas.openxmlformats.org/officeDocument/2006/relationships/image" Target="../media/image14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120.png"/><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半导体行业和计算光刻简介</a:t>
            </a:r>
          </a:p>
        </p:txBody>
      </p:sp>
      <p:sp>
        <p:nvSpPr>
          <p:cNvPr id="3" name="副标题 2"/>
          <p:cNvSpPr>
            <a:spLocks noGrp="1"/>
          </p:cNvSpPr>
          <p:nvPr>
            <p:ph type="subTitle" idx="1"/>
          </p:nvPr>
        </p:nvSpPr>
        <p:spPr/>
        <p:txBody>
          <a:bodyPr/>
          <a:lstStyle/>
          <a:p>
            <a:r>
              <a:rPr lang="en-US" altLang="zh-CN" dirty="0"/>
              <a:t>DFJY</a:t>
            </a:r>
            <a:endParaRPr lang="zh-CN" altLang="en-US" dirty="0"/>
          </a:p>
        </p:txBody>
      </p:sp>
      <p:sp>
        <p:nvSpPr>
          <p:cNvPr id="6" name="Slide Number Placeholder 5">
            <a:extLst>
              <a:ext uri="{FF2B5EF4-FFF2-40B4-BE49-F238E27FC236}">
                <a16:creationId xmlns:a16="http://schemas.microsoft.com/office/drawing/2014/main" id="{21739FD8-A281-488E-829C-16D4CEF51CED}"/>
              </a:ext>
            </a:extLst>
          </p:cNvPr>
          <p:cNvSpPr>
            <a:spLocks noGrp="1"/>
          </p:cNvSpPr>
          <p:nvPr>
            <p:ph type="sldNum" sz="quarter" idx="12"/>
          </p:nvPr>
        </p:nvSpPr>
        <p:spPr>
          <a:xfrm>
            <a:off x="8325293" y="6524447"/>
            <a:ext cx="818707" cy="265823"/>
          </a:xfrm>
        </p:spPr>
        <p:txBody>
          <a:bodyPr/>
          <a:lstStyle/>
          <a:p>
            <a:r>
              <a:rPr lang="en-US" altLang="zh-CN" dirty="0"/>
              <a:t>Slide </a:t>
            </a:r>
            <a:fld id="{E34F4971-11E3-4FC9-9A02-FB6379A08A48}" type="slidenum">
              <a:rPr lang="zh-CN" altLang="en-US" smtClean="0"/>
              <a:t>1</a:t>
            </a:fld>
            <a:endParaRPr lang="zh-CN" altLang="en-US" dirty="0"/>
          </a:p>
        </p:txBody>
      </p:sp>
      <p:sp>
        <p:nvSpPr>
          <p:cNvPr id="7" name="Date Placeholder 6">
            <a:extLst>
              <a:ext uri="{FF2B5EF4-FFF2-40B4-BE49-F238E27FC236}">
                <a16:creationId xmlns:a16="http://schemas.microsoft.com/office/drawing/2014/main" id="{DBE8FDC2-53A9-49A8-A6CB-9EE3880005D1}"/>
              </a:ext>
            </a:extLst>
          </p:cNvPr>
          <p:cNvSpPr>
            <a:spLocks noGrp="1"/>
          </p:cNvSpPr>
          <p:nvPr>
            <p:ph type="dt" sz="half" idx="10"/>
          </p:nvPr>
        </p:nvSpPr>
        <p:spPr>
          <a:xfrm>
            <a:off x="33220" y="6524444"/>
            <a:ext cx="2057400" cy="265823"/>
          </a:xfrm>
        </p:spPr>
        <p:txBody>
          <a:bodyPr/>
          <a:lstStyle/>
          <a:p>
            <a:fld id="{82539A3E-B16B-42E9-9352-5F944577F6B4}" type="datetime1">
              <a:rPr lang="zh-CN" altLang="en-US" smtClean="0"/>
              <a:t>2020/7/23</a:t>
            </a:fld>
            <a:endParaRPr lang="zh-CN" altLang="en-US" dirty="0"/>
          </a:p>
        </p:txBody>
      </p:sp>
    </p:spTree>
    <p:extLst>
      <p:ext uri="{BB962C8B-B14F-4D97-AF65-F5344CB8AC3E}">
        <p14:creationId xmlns:p14="http://schemas.microsoft.com/office/powerpoint/2010/main" val="750930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A2AE00-CC10-45C7-85A6-5925E4207A64}"/>
              </a:ext>
            </a:extLst>
          </p:cNvPr>
          <p:cNvSpPr>
            <a:spLocks noGrp="1"/>
          </p:cNvSpPr>
          <p:nvPr>
            <p:ph type="title"/>
          </p:nvPr>
        </p:nvSpPr>
        <p:spPr>
          <a:xfrm>
            <a:off x="460673" y="0"/>
            <a:ext cx="7886701" cy="933411"/>
          </a:xfrm>
        </p:spPr>
        <p:txBody>
          <a:bodyPr/>
          <a:lstStyle/>
          <a:p>
            <a:r>
              <a:rPr lang="zh-CN" altLang="en-US" dirty="0"/>
              <a:t>半导体芯片行业的三种运作模式</a:t>
            </a:r>
            <a:endParaRPr lang="en-US" dirty="0"/>
          </a:p>
        </p:txBody>
      </p:sp>
      <p:pic>
        <p:nvPicPr>
          <p:cNvPr id="6" name="内容占位符 5">
            <a:extLst>
              <a:ext uri="{FF2B5EF4-FFF2-40B4-BE49-F238E27FC236}">
                <a16:creationId xmlns:a16="http://schemas.microsoft.com/office/drawing/2014/main" id="{0292E01A-687D-4A4A-84B4-5FCA3B4B033B}"/>
              </a:ext>
            </a:extLst>
          </p:cNvPr>
          <p:cNvPicPr>
            <a:picLocks noGrp="1" noChangeAspect="1"/>
          </p:cNvPicPr>
          <p:nvPr>
            <p:ph idx="1"/>
          </p:nvPr>
        </p:nvPicPr>
        <p:blipFill>
          <a:blip r:embed="rId2"/>
          <a:stretch>
            <a:fillRect/>
          </a:stretch>
        </p:blipFill>
        <p:spPr>
          <a:xfrm>
            <a:off x="871000" y="1586038"/>
            <a:ext cx="7375148" cy="4351338"/>
          </a:xfrm>
          <a:prstGeom prst="rect">
            <a:avLst/>
          </a:prstGeom>
          <a:noFill/>
        </p:spPr>
      </p:pic>
      <p:sp>
        <p:nvSpPr>
          <p:cNvPr id="4" name="日期占位符 3">
            <a:extLst>
              <a:ext uri="{FF2B5EF4-FFF2-40B4-BE49-F238E27FC236}">
                <a16:creationId xmlns:a16="http://schemas.microsoft.com/office/drawing/2014/main" id="{501C4C39-4523-41E7-BC0C-16E580749E42}"/>
              </a:ext>
            </a:extLst>
          </p:cNvPr>
          <p:cNvSpPr>
            <a:spLocks noGrp="1"/>
          </p:cNvSpPr>
          <p:nvPr>
            <p:ph type="dt" sz="half" idx="10"/>
          </p:nvPr>
        </p:nvSpPr>
        <p:spPr>
          <a:xfrm>
            <a:off x="628650" y="6462344"/>
            <a:ext cx="2057400" cy="395831"/>
          </a:xfrm>
        </p:spPr>
        <p:txBody>
          <a:bodyPr anchor="ctr">
            <a:normAutofit/>
          </a:bodyPr>
          <a:lstStyle/>
          <a:p>
            <a:pPr>
              <a:spcAft>
                <a:spcPts val="600"/>
              </a:spcAft>
            </a:pPr>
            <a:fld id="{87A7B414-1E7D-4011-84C7-502C7FBD5B48}" type="datetime1">
              <a:rPr lang="zh-CN" altLang="en-US" smtClean="0"/>
              <a:pPr>
                <a:spcAft>
                  <a:spcPts val="600"/>
                </a:spcAft>
              </a:pPr>
              <a:t>2020/7/23</a:t>
            </a:fld>
            <a:endParaRPr lang="zh-CN" altLang="en-US"/>
          </a:p>
        </p:txBody>
      </p:sp>
      <p:sp>
        <p:nvSpPr>
          <p:cNvPr id="5" name="灯片编号占位符 4">
            <a:extLst>
              <a:ext uri="{FF2B5EF4-FFF2-40B4-BE49-F238E27FC236}">
                <a16:creationId xmlns:a16="http://schemas.microsoft.com/office/drawing/2014/main" id="{53555DA6-8661-4689-9F18-DCE287BC2640}"/>
              </a:ext>
            </a:extLst>
          </p:cNvPr>
          <p:cNvSpPr>
            <a:spLocks noGrp="1"/>
          </p:cNvSpPr>
          <p:nvPr>
            <p:ph type="sldNum" sz="quarter" idx="12"/>
          </p:nvPr>
        </p:nvSpPr>
        <p:spPr>
          <a:xfrm>
            <a:off x="8108071" y="6462344"/>
            <a:ext cx="1022503" cy="395831"/>
          </a:xfrm>
        </p:spPr>
        <p:txBody>
          <a:bodyPr anchor="ctr">
            <a:normAutofit/>
          </a:bodyPr>
          <a:lstStyle/>
          <a:p>
            <a:pPr>
              <a:spcAft>
                <a:spcPts val="600"/>
              </a:spcAft>
            </a:pPr>
            <a:r>
              <a:rPr lang="en-US" altLang="zh-CN"/>
              <a:t>Slide </a:t>
            </a:r>
            <a:fld id="{E34F4971-11E3-4FC9-9A02-FB6379A08A48}" type="slidenum">
              <a:rPr lang="zh-CN" altLang="en-US" smtClean="0"/>
              <a:pPr>
                <a:spcAft>
                  <a:spcPts val="600"/>
                </a:spcAft>
              </a:pPr>
              <a:t>10</a:t>
            </a:fld>
            <a:endParaRPr lang="zh-CN" altLang="en-US"/>
          </a:p>
        </p:txBody>
      </p:sp>
      <p:sp>
        <p:nvSpPr>
          <p:cNvPr id="7" name="矩形 6">
            <a:extLst>
              <a:ext uri="{FF2B5EF4-FFF2-40B4-BE49-F238E27FC236}">
                <a16:creationId xmlns:a16="http://schemas.microsoft.com/office/drawing/2014/main" id="{C5F5DA12-E4AE-48B7-B084-C5223C5AFE28}"/>
              </a:ext>
            </a:extLst>
          </p:cNvPr>
          <p:cNvSpPr/>
          <p:nvPr/>
        </p:nvSpPr>
        <p:spPr>
          <a:xfrm>
            <a:off x="5478062" y="1670529"/>
            <a:ext cx="855626" cy="258940"/>
          </a:xfrm>
          <a:prstGeom prst="rect">
            <a:avLst/>
          </a:prstGeom>
          <a:solidFill>
            <a:srgbClr val="00B050">
              <a:alpha val="10196"/>
            </a:srgbClr>
          </a:solid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7126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B5352-0F5F-4814-9651-4CC59911DDEC}"/>
              </a:ext>
            </a:extLst>
          </p:cNvPr>
          <p:cNvSpPr>
            <a:spLocks noGrp="1"/>
          </p:cNvSpPr>
          <p:nvPr>
            <p:ph type="title"/>
          </p:nvPr>
        </p:nvSpPr>
        <p:spPr/>
        <p:txBody>
          <a:bodyPr/>
          <a:lstStyle/>
          <a:p>
            <a:r>
              <a:rPr lang="zh-CN" altLang="en-US" dirty="0"/>
              <a:t>芯片设计流程</a:t>
            </a:r>
          </a:p>
        </p:txBody>
      </p:sp>
      <p:pic>
        <p:nvPicPr>
          <p:cNvPr id="6" name="内容占位符 5">
            <a:extLst>
              <a:ext uri="{FF2B5EF4-FFF2-40B4-BE49-F238E27FC236}">
                <a16:creationId xmlns:a16="http://schemas.microsoft.com/office/drawing/2014/main" id="{EE88E9CB-E572-4EA3-A099-F585B641F182}"/>
              </a:ext>
            </a:extLst>
          </p:cNvPr>
          <p:cNvPicPr>
            <a:picLocks noGrp="1" noChangeAspect="1"/>
          </p:cNvPicPr>
          <p:nvPr>
            <p:ph idx="1"/>
          </p:nvPr>
        </p:nvPicPr>
        <p:blipFill>
          <a:blip r:embed="rId2"/>
          <a:stretch>
            <a:fillRect/>
          </a:stretch>
        </p:blipFill>
        <p:spPr>
          <a:xfrm>
            <a:off x="628650" y="1389441"/>
            <a:ext cx="7886700" cy="1946068"/>
          </a:xfrm>
          <a:prstGeom prst="rect">
            <a:avLst/>
          </a:prstGeom>
        </p:spPr>
      </p:pic>
      <p:sp>
        <p:nvSpPr>
          <p:cNvPr id="4" name="日期占位符 3">
            <a:extLst>
              <a:ext uri="{FF2B5EF4-FFF2-40B4-BE49-F238E27FC236}">
                <a16:creationId xmlns:a16="http://schemas.microsoft.com/office/drawing/2014/main" id="{3B1935D0-036A-4E85-B0DF-695486C275A5}"/>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20F48B03-DD9C-4F4E-8978-CB81F67AD653}"/>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11</a:t>
            </a:fld>
            <a:endParaRPr lang="zh-CN" altLang="en-US" dirty="0"/>
          </a:p>
        </p:txBody>
      </p:sp>
      <p:pic>
        <p:nvPicPr>
          <p:cNvPr id="7" name="图片 6">
            <a:extLst>
              <a:ext uri="{FF2B5EF4-FFF2-40B4-BE49-F238E27FC236}">
                <a16:creationId xmlns:a16="http://schemas.microsoft.com/office/drawing/2014/main" id="{B477E8B7-94C5-459B-90F1-5A27460A7380}"/>
              </a:ext>
            </a:extLst>
          </p:cNvPr>
          <p:cNvPicPr>
            <a:picLocks noChangeAspect="1"/>
          </p:cNvPicPr>
          <p:nvPr/>
        </p:nvPicPr>
        <p:blipFill>
          <a:blip r:embed="rId3"/>
          <a:stretch>
            <a:fillRect/>
          </a:stretch>
        </p:blipFill>
        <p:spPr>
          <a:xfrm>
            <a:off x="3928261" y="4135987"/>
            <a:ext cx="1788215" cy="10302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12FC9159-D31D-4535-8A64-B2DB7BDBCBF1}"/>
              </a:ext>
            </a:extLst>
          </p:cNvPr>
          <p:cNvPicPr>
            <a:picLocks noChangeAspect="1"/>
          </p:cNvPicPr>
          <p:nvPr/>
        </p:nvPicPr>
        <p:blipFill>
          <a:blip r:embed="rId4"/>
          <a:stretch>
            <a:fillRect/>
          </a:stretch>
        </p:blipFill>
        <p:spPr>
          <a:xfrm>
            <a:off x="721583" y="4135988"/>
            <a:ext cx="1942661" cy="10302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箭头: 右 8">
            <a:extLst>
              <a:ext uri="{FF2B5EF4-FFF2-40B4-BE49-F238E27FC236}">
                <a16:creationId xmlns:a16="http://schemas.microsoft.com/office/drawing/2014/main" id="{701108DD-8D42-4435-830B-F913365EB689}"/>
              </a:ext>
            </a:extLst>
          </p:cNvPr>
          <p:cNvSpPr/>
          <p:nvPr/>
        </p:nvSpPr>
        <p:spPr>
          <a:xfrm>
            <a:off x="3145251" y="4512687"/>
            <a:ext cx="302003" cy="276837"/>
          </a:xfrm>
          <a:prstGeom prst="rightArrow">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2B045B0F-C7D7-496B-8821-773A8FB049D0}"/>
              </a:ext>
            </a:extLst>
          </p:cNvPr>
          <p:cNvSpPr txBox="1"/>
          <p:nvPr/>
        </p:nvSpPr>
        <p:spPr>
          <a:xfrm>
            <a:off x="931126" y="5403629"/>
            <a:ext cx="1326004" cy="215444"/>
          </a:xfrm>
          <a:prstGeom prst="rect">
            <a:avLst/>
          </a:prstGeom>
          <a:noFill/>
        </p:spPr>
        <p:txBody>
          <a:bodyPr wrap="none" rtlCol="0">
            <a:spAutoFit/>
          </a:bodyPr>
          <a:lstStyle/>
          <a:p>
            <a:r>
              <a:rPr lang="zh-CN" altLang="en-US" sz="800" i="1" dirty="0"/>
              <a:t>设计芯片细节： </a:t>
            </a:r>
            <a:r>
              <a:rPr lang="en-US" altLang="zh-CN" sz="800" i="1" dirty="0"/>
              <a:t>HDL Code</a:t>
            </a:r>
            <a:endParaRPr lang="zh-CN" altLang="en-US" sz="800" i="1" dirty="0"/>
          </a:p>
        </p:txBody>
      </p:sp>
      <p:sp>
        <p:nvSpPr>
          <p:cNvPr id="11" name="文本框 10">
            <a:extLst>
              <a:ext uri="{FF2B5EF4-FFF2-40B4-BE49-F238E27FC236}">
                <a16:creationId xmlns:a16="http://schemas.microsoft.com/office/drawing/2014/main" id="{9C9650EA-2C4A-4B70-AB46-38A1D59A531D}"/>
              </a:ext>
            </a:extLst>
          </p:cNvPr>
          <p:cNvSpPr txBox="1"/>
          <p:nvPr/>
        </p:nvSpPr>
        <p:spPr>
          <a:xfrm>
            <a:off x="4204506" y="5403629"/>
            <a:ext cx="1027845" cy="215444"/>
          </a:xfrm>
          <a:prstGeom prst="rect">
            <a:avLst/>
          </a:prstGeom>
          <a:noFill/>
        </p:spPr>
        <p:txBody>
          <a:bodyPr wrap="none" rtlCol="0">
            <a:spAutoFit/>
          </a:bodyPr>
          <a:lstStyle/>
          <a:p>
            <a:r>
              <a:rPr lang="zh-CN" altLang="en-US" sz="800" i="1" dirty="0"/>
              <a:t>设计蓝图： 电路图</a:t>
            </a:r>
          </a:p>
        </p:txBody>
      </p:sp>
      <p:pic>
        <p:nvPicPr>
          <p:cNvPr id="13" name="图片 12" descr="图片包含 游戏机, 电脑&#10;&#10;描述已自动生成">
            <a:extLst>
              <a:ext uri="{FF2B5EF4-FFF2-40B4-BE49-F238E27FC236}">
                <a16:creationId xmlns:a16="http://schemas.microsoft.com/office/drawing/2014/main" id="{A10894AD-48FE-45CB-B8E4-F577958CD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0492" y="4060246"/>
            <a:ext cx="1727280" cy="11660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文本框 13">
            <a:extLst>
              <a:ext uri="{FF2B5EF4-FFF2-40B4-BE49-F238E27FC236}">
                <a16:creationId xmlns:a16="http://schemas.microsoft.com/office/drawing/2014/main" id="{AA3E9AB3-33EB-45DC-83B0-A3A8A5F4EDD1}"/>
              </a:ext>
            </a:extLst>
          </p:cNvPr>
          <p:cNvSpPr txBox="1"/>
          <p:nvPr/>
        </p:nvSpPr>
        <p:spPr>
          <a:xfrm>
            <a:off x="7179728" y="5403629"/>
            <a:ext cx="1335622" cy="215444"/>
          </a:xfrm>
          <a:prstGeom prst="rect">
            <a:avLst/>
          </a:prstGeom>
          <a:noFill/>
        </p:spPr>
        <p:txBody>
          <a:bodyPr wrap="none" rtlCol="0">
            <a:spAutoFit/>
          </a:bodyPr>
          <a:lstStyle/>
          <a:p>
            <a:r>
              <a:rPr lang="zh-CN" altLang="en-US" sz="800" i="1" dirty="0"/>
              <a:t>电路布局布线： </a:t>
            </a:r>
            <a:r>
              <a:rPr lang="zh-CN" altLang="en-US" sz="800" b="1" i="1" dirty="0">
                <a:solidFill>
                  <a:srgbClr val="00B050"/>
                </a:solidFill>
              </a:rPr>
              <a:t>光罩版图</a:t>
            </a:r>
          </a:p>
        </p:txBody>
      </p:sp>
      <p:sp>
        <p:nvSpPr>
          <p:cNvPr id="15" name="箭头: 右 14">
            <a:extLst>
              <a:ext uri="{FF2B5EF4-FFF2-40B4-BE49-F238E27FC236}">
                <a16:creationId xmlns:a16="http://schemas.microsoft.com/office/drawing/2014/main" id="{DE6F29C3-ABAB-4A4D-9036-F749BA4C1EC4}"/>
              </a:ext>
            </a:extLst>
          </p:cNvPr>
          <p:cNvSpPr/>
          <p:nvPr/>
        </p:nvSpPr>
        <p:spPr>
          <a:xfrm>
            <a:off x="6197483" y="4536682"/>
            <a:ext cx="302003" cy="276837"/>
          </a:xfrm>
          <a:prstGeom prst="rightArrow">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1E7D6A5E-6156-4662-83F3-A8C4E2A7B367}"/>
              </a:ext>
            </a:extLst>
          </p:cNvPr>
          <p:cNvSpPr/>
          <p:nvPr/>
        </p:nvSpPr>
        <p:spPr>
          <a:xfrm>
            <a:off x="7969592" y="5370073"/>
            <a:ext cx="486563" cy="276837"/>
          </a:xfrm>
          <a:prstGeom prst="rect">
            <a:avLst/>
          </a:prstGeom>
          <a:solidFill>
            <a:srgbClr val="00B050">
              <a:alpha val="10196"/>
            </a:srgbClr>
          </a:solid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1926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图片包含 游戏机, 床, 电路&#10;&#10;描述已自动生成">
            <a:extLst>
              <a:ext uri="{FF2B5EF4-FFF2-40B4-BE49-F238E27FC236}">
                <a16:creationId xmlns:a16="http://schemas.microsoft.com/office/drawing/2014/main" id="{2F56BA3F-93F5-4DA7-B5F6-39BED2ED517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4196" y="3947470"/>
            <a:ext cx="5126446" cy="2541455"/>
          </a:xfrm>
          <a:prstGeom prst="rect">
            <a:avLst/>
          </a:prstGeom>
        </p:spPr>
      </p:pic>
      <p:sp>
        <p:nvSpPr>
          <p:cNvPr id="2" name="标题 1">
            <a:extLst>
              <a:ext uri="{FF2B5EF4-FFF2-40B4-BE49-F238E27FC236}">
                <a16:creationId xmlns:a16="http://schemas.microsoft.com/office/drawing/2014/main" id="{9F31C3FB-E635-4B71-A9A1-9D93212E36A5}"/>
              </a:ext>
            </a:extLst>
          </p:cNvPr>
          <p:cNvSpPr>
            <a:spLocks noGrp="1"/>
          </p:cNvSpPr>
          <p:nvPr>
            <p:ph type="title"/>
          </p:nvPr>
        </p:nvSpPr>
        <p:spPr/>
        <p:txBody>
          <a:bodyPr/>
          <a:lstStyle/>
          <a:p>
            <a:r>
              <a:rPr lang="zh-CN" altLang="en-US" dirty="0"/>
              <a:t>芯片制造流程，从沙子到芯片</a:t>
            </a:r>
          </a:p>
        </p:txBody>
      </p:sp>
      <p:sp>
        <p:nvSpPr>
          <p:cNvPr id="3" name="内容占位符 2">
            <a:extLst>
              <a:ext uri="{FF2B5EF4-FFF2-40B4-BE49-F238E27FC236}">
                <a16:creationId xmlns:a16="http://schemas.microsoft.com/office/drawing/2014/main" id="{036A3A35-861C-43D5-919C-B4973B8FA146}"/>
              </a:ext>
            </a:extLst>
          </p:cNvPr>
          <p:cNvSpPr>
            <a:spLocks noGrp="1"/>
          </p:cNvSpPr>
          <p:nvPr>
            <p:ph idx="1"/>
          </p:nvPr>
        </p:nvSpPr>
        <p:spPr>
          <a:xfrm>
            <a:off x="615224" y="5891656"/>
            <a:ext cx="7886700" cy="45719"/>
          </a:xfrm>
        </p:spPr>
        <p:txBody>
          <a:bodyPr>
            <a:normAutofit fontScale="25000" lnSpcReduction="20000"/>
          </a:bodyPr>
          <a:lstStyle/>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FAEA3128-D003-46C5-9816-C2353455CBF9}"/>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FB62FA19-10A9-433F-BA60-431B92A1E48B}"/>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12</a:t>
            </a:fld>
            <a:endParaRPr lang="zh-CN" altLang="en-US" dirty="0"/>
          </a:p>
        </p:txBody>
      </p:sp>
      <p:pic>
        <p:nvPicPr>
          <p:cNvPr id="8" name="图片 7">
            <a:extLst>
              <a:ext uri="{FF2B5EF4-FFF2-40B4-BE49-F238E27FC236}">
                <a16:creationId xmlns:a16="http://schemas.microsoft.com/office/drawing/2014/main" id="{9784C9D8-C116-47BB-A2BA-FA4FC5BEA10F}"/>
              </a:ext>
            </a:extLst>
          </p:cNvPr>
          <p:cNvPicPr>
            <a:picLocks noChangeAspect="1"/>
          </p:cNvPicPr>
          <p:nvPr/>
        </p:nvPicPr>
        <p:blipFill>
          <a:blip r:embed="rId3"/>
          <a:stretch>
            <a:fillRect/>
          </a:stretch>
        </p:blipFill>
        <p:spPr>
          <a:xfrm>
            <a:off x="267727" y="1235283"/>
            <a:ext cx="1812661" cy="2711531"/>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26756157-6B7F-4514-847F-44343904350B}"/>
              </a:ext>
            </a:extLst>
          </p:cNvPr>
          <p:cNvPicPr>
            <a:picLocks noChangeAspect="1"/>
          </p:cNvPicPr>
          <p:nvPr/>
        </p:nvPicPr>
        <p:blipFill>
          <a:blip r:embed="rId4"/>
          <a:stretch>
            <a:fillRect/>
          </a:stretch>
        </p:blipFill>
        <p:spPr>
          <a:xfrm>
            <a:off x="4630496" y="1223263"/>
            <a:ext cx="1936452" cy="2735570"/>
          </a:xfrm>
          <a:prstGeom prst="rect">
            <a:avLst/>
          </a:prstGeom>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0BF81357-477A-4720-979A-44C6152A5A24}"/>
              </a:ext>
            </a:extLst>
          </p:cNvPr>
          <p:cNvPicPr>
            <a:picLocks noChangeAspect="1"/>
          </p:cNvPicPr>
          <p:nvPr/>
        </p:nvPicPr>
        <p:blipFill>
          <a:blip r:embed="rId5"/>
          <a:stretch>
            <a:fillRect/>
          </a:stretch>
        </p:blipFill>
        <p:spPr>
          <a:xfrm>
            <a:off x="6966885" y="1223263"/>
            <a:ext cx="1896480" cy="2735570"/>
          </a:xfrm>
          <a:prstGeom prst="rect">
            <a:avLst/>
          </a:prstGeom>
          <a:effectLst>
            <a:outerShdw blurRad="50800" dist="38100" dir="2700000" algn="tl" rotWithShape="0">
              <a:prstClr val="black">
                <a:alpha val="40000"/>
              </a:prstClr>
            </a:outerShdw>
          </a:effectLst>
        </p:spPr>
      </p:pic>
      <p:pic>
        <p:nvPicPr>
          <p:cNvPr id="14" name="图片 13">
            <a:extLst>
              <a:ext uri="{FF2B5EF4-FFF2-40B4-BE49-F238E27FC236}">
                <a16:creationId xmlns:a16="http://schemas.microsoft.com/office/drawing/2014/main" id="{B9B44280-C62A-485A-B803-17F77A042BEB}"/>
              </a:ext>
            </a:extLst>
          </p:cNvPr>
          <p:cNvPicPr>
            <a:picLocks noChangeAspect="1"/>
          </p:cNvPicPr>
          <p:nvPr/>
        </p:nvPicPr>
        <p:blipFill>
          <a:blip r:embed="rId6"/>
          <a:stretch>
            <a:fillRect/>
          </a:stretch>
        </p:blipFill>
        <p:spPr>
          <a:xfrm>
            <a:off x="2480326" y="1232517"/>
            <a:ext cx="1750232" cy="2717063"/>
          </a:xfrm>
          <a:prstGeom prst="rect">
            <a:avLst/>
          </a:prstGeom>
          <a:effectLst>
            <a:outerShdw blurRad="50800" dist="38100" dir="2700000" algn="tl" rotWithShape="0">
              <a:prstClr val="black">
                <a:alpha val="40000"/>
              </a:prstClr>
            </a:outerShdw>
          </a:effectLst>
        </p:spPr>
      </p:pic>
      <p:sp>
        <p:nvSpPr>
          <p:cNvPr id="20" name="矩形 19">
            <a:extLst>
              <a:ext uri="{FF2B5EF4-FFF2-40B4-BE49-F238E27FC236}">
                <a16:creationId xmlns:a16="http://schemas.microsoft.com/office/drawing/2014/main" id="{10200736-76E7-4EC7-B8DA-FF992D41016D}"/>
              </a:ext>
            </a:extLst>
          </p:cNvPr>
          <p:cNvSpPr/>
          <p:nvPr/>
        </p:nvSpPr>
        <p:spPr>
          <a:xfrm>
            <a:off x="3473042" y="1833209"/>
            <a:ext cx="377505" cy="175049"/>
          </a:xfrm>
          <a:prstGeom prst="rect">
            <a:avLst/>
          </a:prstGeom>
          <a:solidFill>
            <a:srgbClr val="00B050">
              <a:alpha val="10196"/>
            </a:srgbClr>
          </a:solid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5187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32B34-84F3-41B8-8718-E52C09EED5CB}"/>
              </a:ext>
            </a:extLst>
          </p:cNvPr>
          <p:cNvSpPr>
            <a:spLocks noGrp="1"/>
          </p:cNvSpPr>
          <p:nvPr>
            <p:ph type="title"/>
          </p:nvPr>
        </p:nvSpPr>
        <p:spPr/>
        <p:txBody>
          <a:bodyPr/>
          <a:lstStyle/>
          <a:p>
            <a:r>
              <a:rPr lang="zh-CN" altLang="en-US" dirty="0"/>
              <a:t>摩尔定律</a:t>
            </a:r>
          </a:p>
        </p:txBody>
      </p:sp>
      <p:sp>
        <p:nvSpPr>
          <p:cNvPr id="3" name="内容占位符 2">
            <a:extLst>
              <a:ext uri="{FF2B5EF4-FFF2-40B4-BE49-F238E27FC236}">
                <a16:creationId xmlns:a16="http://schemas.microsoft.com/office/drawing/2014/main" id="{9A5D8A73-8D7A-4DEF-A4D9-D81A07277A83}"/>
              </a:ext>
            </a:extLst>
          </p:cNvPr>
          <p:cNvSpPr>
            <a:spLocks noGrp="1"/>
          </p:cNvSpPr>
          <p:nvPr>
            <p:ph idx="1"/>
          </p:nvPr>
        </p:nvSpPr>
        <p:spPr>
          <a:xfrm>
            <a:off x="437539" y="3437186"/>
            <a:ext cx="8064385" cy="2500189"/>
          </a:xfrm>
        </p:spPr>
        <p:txBody>
          <a:bodyPr/>
          <a:lstStyle/>
          <a:p>
            <a:endParaRPr lang="en-US" altLang="zh-CN" dirty="0"/>
          </a:p>
          <a:p>
            <a:endParaRPr lang="zh-CN" altLang="en-US" dirty="0"/>
          </a:p>
        </p:txBody>
      </p:sp>
      <p:sp>
        <p:nvSpPr>
          <p:cNvPr id="4" name="日期占位符 3">
            <a:extLst>
              <a:ext uri="{FF2B5EF4-FFF2-40B4-BE49-F238E27FC236}">
                <a16:creationId xmlns:a16="http://schemas.microsoft.com/office/drawing/2014/main" id="{664A9A1C-1EA4-40BA-AE7D-9DF16C70E780}"/>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7880A5BA-0598-4C0D-8E46-91B188CB03DF}"/>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13</a:t>
            </a:fld>
            <a:endParaRPr lang="zh-CN" altLang="en-US" dirty="0"/>
          </a:p>
        </p:txBody>
      </p:sp>
      <p:sp>
        <p:nvSpPr>
          <p:cNvPr id="10" name="AutoShape 6" descr="See the source image">
            <a:extLst>
              <a:ext uri="{FF2B5EF4-FFF2-40B4-BE49-F238E27FC236}">
                <a16:creationId xmlns:a16="http://schemas.microsoft.com/office/drawing/2014/main" id="{72A364BF-47C8-40E1-AA81-AD6A672E2F3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8" descr="Graph showing how processing power chips are getting smaller. IBM's smallest chip technology.">
            <a:extLst>
              <a:ext uri="{FF2B5EF4-FFF2-40B4-BE49-F238E27FC236}">
                <a16:creationId xmlns:a16="http://schemas.microsoft.com/office/drawing/2014/main" id="{9467B7A8-B396-491B-89BF-F603965490E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10" descr="Graph showing how processing power chips are getting smaller. IBM's smallest chip technology.">
            <a:extLst>
              <a:ext uri="{FF2B5EF4-FFF2-40B4-BE49-F238E27FC236}">
                <a16:creationId xmlns:a16="http://schemas.microsoft.com/office/drawing/2014/main" id="{DE91D6CE-1CBF-4DE0-B270-B56C5B379CAD}"/>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7">
            <a:extLst>
              <a:ext uri="{FF2B5EF4-FFF2-40B4-BE49-F238E27FC236}">
                <a16:creationId xmlns:a16="http://schemas.microsoft.com/office/drawing/2014/main" id="{252FE257-F4EF-47BC-B071-8B1262C1BABC}"/>
              </a:ext>
            </a:extLst>
          </p:cNvPr>
          <p:cNvSpPr/>
          <p:nvPr/>
        </p:nvSpPr>
        <p:spPr>
          <a:xfrm>
            <a:off x="281569" y="1418216"/>
            <a:ext cx="4205003" cy="1323439"/>
          </a:xfrm>
          <a:prstGeom prst="rect">
            <a:avLst/>
          </a:prstGeom>
          <a:ln w="28575">
            <a:solidFill>
              <a:schemeClr val="accent5"/>
            </a:solidFill>
          </a:ln>
          <a:scene3d>
            <a:camera prst="orthographicFront"/>
            <a:lightRig rig="threePt" dir="t"/>
          </a:scene3d>
          <a:sp3d>
            <a:bevelT/>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0" i="1" u="none" strike="noStrike" kern="0" cap="none" spc="0" normalizeH="0" baseline="0" noProof="0" dirty="0">
                <a:ln>
                  <a:noFill/>
                </a:ln>
                <a:effectLst/>
                <a:uLnTx/>
                <a:uFillTx/>
                <a:ea typeface="MS PGothic" pitchFamily="34" charset="-128"/>
              </a:rPr>
              <a:t>The number of transistors on integrated circuits doubles approximately every two years.  </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altLang="zh-CN" sz="2000" b="0" i="1" u="none" strike="noStrike" kern="0" cap="none" spc="0" normalizeH="0" baseline="0" noProof="0" dirty="0">
                <a:ln>
                  <a:noFill/>
                </a:ln>
                <a:effectLst/>
                <a:uLnTx/>
                <a:uFillTx/>
                <a:ea typeface="MS PGothic" pitchFamily="34" charset="-128"/>
              </a:rPr>
              <a:t>--Gordon E. Moore(1965)</a:t>
            </a:r>
            <a:endParaRPr kumimoji="0" lang="zh-CN" altLang="en-US" sz="2000" b="0" i="1" u="none" strike="noStrike" kern="0" cap="none" spc="0" normalizeH="0" baseline="0" noProof="0" dirty="0">
              <a:ln>
                <a:noFill/>
              </a:ln>
              <a:effectLst/>
              <a:uLnTx/>
              <a:uFillTx/>
              <a:ea typeface="MS PGothic" pitchFamily="34" charset="-128"/>
            </a:endParaRPr>
          </a:p>
        </p:txBody>
      </p:sp>
      <p:pic>
        <p:nvPicPr>
          <p:cNvPr id="16" name="Picture 6" descr="slide4">
            <a:extLst>
              <a:ext uri="{FF2B5EF4-FFF2-40B4-BE49-F238E27FC236}">
                <a16:creationId xmlns:a16="http://schemas.microsoft.com/office/drawing/2014/main" id="{C9758FE7-9A56-4275-BB7E-230C611B3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551" y="3545397"/>
            <a:ext cx="3537638" cy="255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5ED2395B-9CAF-4B03-9401-2A698B8E0794}"/>
              </a:ext>
            </a:extLst>
          </p:cNvPr>
          <p:cNvPicPr>
            <a:picLocks noChangeAspect="1"/>
          </p:cNvPicPr>
          <p:nvPr/>
        </p:nvPicPr>
        <p:blipFill>
          <a:blip r:embed="rId3"/>
          <a:stretch>
            <a:fillRect/>
          </a:stretch>
        </p:blipFill>
        <p:spPr>
          <a:xfrm>
            <a:off x="4784983" y="1236183"/>
            <a:ext cx="4228920" cy="2497617"/>
          </a:xfrm>
          <a:prstGeom prst="rect">
            <a:avLst/>
          </a:prstGeom>
        </p:spPr>
      </p:pic>
      <p:pic>
        <p:nvPicPr>
          <p:cNvPr id="19" name="图片 18">
            <a:extLst>
              <a:ext uri="{FF2B5EF4-FFF2-40B4-BE49-F238E27FC236}">
                <a16:creationId xmlns:a16="http://schemas.microsoft.com/office/drawing/2014/main" id="{1A6D9269-6692-4A9C-AAD7-3DA233FD5251}"/>
              </a:ext>
            </a:extLst>
          </p:cNvPr>
          <p:cNvPicPr>
            <a:picLocks noChangeAspect="1"/>
          </p:cNvPicPr>
          <p:nvPr/>
        </p:nvPicPr>
        <p:blipFill>
          <a:blip r:embed="rId4"/>
          <a:stretch>
            <a:fillRect/>
          </a:stretch>
        </p:blipFill>
        <p:spPr>
          <a:xfrm>
            <a:off x="4769973" y="4039633"/>
            <a:ext cx="4251205" cy="2189756"/>
          </a:xfrm>
          <a:prstGeom prst="rect">
            <a:avLst/>
          </a:prstGeom>
        </p:spPr>
      </p:pic>
    </p:spTree>
    <p:extLst>
      <p:ext uri="{BB962C8B-B14F-4D97-AF65-F5344CB8AC3E}">
        <p14:creationId xmlns:p14="http://schemas.microsoft.com/office/powerpoint/2010/main" val="587524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B4D5E-A766-48EF-8F10-DA56764ADFF6}"/>
              </a:ext>
            </a:extLst>
          </p:cNvPr>
          <p:cNvSpPr>
            <a:spLocks noGrp="1"/>
          </p:cNvSpPr>
          <p:nvPr>
            <p:ph type="title"/>
          </p:nvPr>
        </p:nvSpPr>
        <p:spPr/>
        <p:txBody>
          <a:bodyPr/>
          <a:lstStyle/>
          <a:p>
            <a:r>
              <a:rPr lang="zh-CN" altLang="en-US" dirty="0"/>
              <a:t>光刻是摩尔定律的驱动者</a:t>
            </a:r>
          </a:p>
        </p:txBody>
      </p:sp>
      <p:sp>
        <p:nvSpPr>
          <p:cNvPr id="3" name="内容占位符 2">
            <a:extLst>
              <a:ext uri="{FF2B5EF4-FFF2-40B4-BE49-F238E27FC236}">
                <a16:creationId xmlns:a16="http://schemas.microsoft.com/office/drawing/2014/main" id="{A45C1FBC-F769-436C-95C3-7153FB970A81}"/>
              </a:ext>
            </a:extLst>
          </p:cNvPr>
          <p:cNvSpPr>
            <a:spLocks noGrp="1"/>
          </p:cNvSpPr>
          <p:nvPr>
            <p:ph idx="1"/>
          </p:nvPr>
        </p:nvSpPr>
        <p:spPr>
          <a:xfrm>
            <a:off x="335560" y="933411"/>
            <a:ext cx="4563611" cy="5828116"/>
          </a:xfrm>
        </p:spPr>
        <p:txBody>
          <a:bodyPr>
            <a:normAutofit/>
          </a:bodyPr>
          <a:lstStyle/>
          <a:p>
            <a:r>
              <a:rPr lang="zh-CN" altLang="en-US" sz="1400" dirty="0"/>
              <a:t>光刻工艺直接定义了半导体器件的尺寸，是</a:t>
            </a:r>
            <a:r>
              <a:rPr lang="en-US" altLang="zh-CN" sz="1400" dirty="0"/>
              <a:t>IC</a:t>
            </a:r>
            <a:r>
              <a:rPr lang="zh-CN" altLang="en-US" sz="1400" dirty="0"/>
              <a:t>制造中的关键环节， 是摩尔定律的驱动者。</a:t>
            </a:r>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r>
              <a:rPr lang="zh-CN" altLang="en-US" sz="1400" dirty="0"/>
              <a:t>作为芯片生产流程中最复杂、最关键的步骤，光刻工艺难度最大、耗时最长。</a:t>
            </a:r>
            <a:endParaRPr lang="en-US" altLang="zh-CN" sz="1400" dirty="0"/>
          </a:p>
          <a:p>
            <a:r>
              <a:rPr lang="zh-CN" altLang="en-US" sz="1400" dirty="0"/>
              <a:t>芯片在生产过程中一般需要进行</a:t>
            </a:r>
            <a:r>
              <a:rPr lang="en-US" altLang="zh-CN" sz="1400" dirty="0"/>
              <a:t>20~30</a:t>
            </a:r>
            <a:r>
              <a:rPr lang="zh-CN" altLang="en-US" sz="1400" dirty="0"/>
              <a:t>次光刻，耗费时间约占整个硅片工艺 的</a:t>
            </a:r>
            <a:r>
              <a:rPr lang="en-US" altLang="zh-CN" sz="1400" dirty="0"/>
              <a:t>40</a:t>
            </a:r>
            <a:r>
              <a:rPr lang="zh-CN" altLang="en-US" sz="1400" dirty="0"/>
              <a:t>～</a:t>
            </a:r>
            <a:r>
              <a:rPr lang="en-US" altLang="zh-CN" sz="1400" dirty="0"/>
              <a:t>60%</a:t>
            </a:r>
            <a:r>
              <a:rPr lang="zh-CN" altLang="en-US" sz="1400" dirty="0"/>
              <a:t>，成本极高，约为整个硅片制造工艺的</a:t>
            </a:r>
            <a:r>
              <a:rPr lang="en-US" altLang="zh-CN" sz="1400" dirty="0"/>
              <a:t>1/3</a:t>
            </a:r>
            <a:r>
              <a:rPr lang="zh-CN" altLang="en-US" sz="1400" dirty="0"/>
              <a:t>。 </a:t>
            </a:r>
          </a:p>
        </p:txBody>
      </p:sp>
      <p:sp>
        <p:nvSpPr>
          <p:cNvPr id="4" name="日期占位符 3">
            <a:extLst>
              <a:ext uri="{FF2B5EF4-FFF2-40B4-BE49-F238E27FC236}">
                <a16:creationId xmlns:a16="http://schemas.microsoft.com/office/drawing/2014/main" id="{49D6653A-79E8-4965-872E-F293F3014059}"/>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8D572041-5B3F-420A-96EA-9F30A158DE73}"/>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14</a:t>
            </a:fld>
            <a:endParaRPr lang="zh-CN" altLang="en-US" dirty="0"/>
          </a:p>
        </p:txBody>
      </p:sp>
      <p:pic>
        <p:nvPicPr>
          <p:cNvPr id="8" name="图片 7">
            <a:extLst>
              <a:ext uri="{FF2B5EF4-FFF2-40B4-BE49-F238E27FC236}">
                <a16:creationId xmlns:a16="http://schemas.microsoft.com/office/drawing/2014/main" id="{2C95BC3C-D706-4EA8-BCFB-31B9CA231C34}"/>
              </a:ext>
            </a:extLst>
          </p:cNvPr>
          <p:cNvPicPr>
            <a:picLocks noChangeAspect="1"/>
          </p:cNvPicPr>
          <p:nvPr/>
        </p:nvPicPr>
        <p:blipFill>
          <a:blip r:embed="rId2"/>
          <a:stretch>
            <a:fillRect/>
          </a:stretch>
        </p:blipFill>
        <p:spPr>
          <a:xfrm>
            <a:off x="4839180" y="3508698"/>
            <a:ext cx="4189471" cy="2842246"/>
          </a:xfrm>
          <a:prstGeom prst="rect">
            <a:avLst/>
          </a:prstGeom>
        </p:spPr>
      </p:pic>
      <p:sp>
        <p:nvSpPr>
          <p:cNvPr id="12" name="文本框 11">
            <a:extLst>
              <a:ext uri="{FF2B5EF4-FFF2-40B4-BE49-F238E27FC236}">
                <a16:creationId xmlns:a16="http://schemas.microsoft.com/office/drawing/2014/main" id="{6A1140F9-1000-448E-9004-EE0ADFE5546D}"/>
              </a:ext>
            </a:extLst>
          </p:cNvPr>
          <p:cNvSpPr txBox="1"/>
          <p:nvPr/>
        </p:nvSpPr>
        <p:spPr>
          <a:xfrm>
            <a:off x="8347374" y="3720021"/>
            <a:ext cx="765495" cy="338554"/>
          </a:xfrm>
          <a:prstGeom prst="rect">
            <a:avLst/>
          </a:prstGeom>
          <a:noFill/>
        </p:spPr>
        <p:txBody>
          <a:bodyPr wrap="square">
            <a:spAutoFit/>
          </a:bodyPr>
          <a:lstStyle/>
          <a:p>
            <a:r>
              <a:rPr lang="zh-CN" altLang="en-US" sz="800" i="1" dirty="0"/>
              <a:t>光刻</a:t>
            </a:r>
            <a:endParaRPr lang="en-US" altLang="zh-CN" sz="800" i="1" dirty="0"/>
          </a:p>
          <a:p>
            <a:r>
              <a:rPr lang="zh-CN" altLang="en-US" sz="800" i="1" dirty="0"/>
              <a:t>工艺流程</a:t>
            </a:r>
          </a:p>
        </p:txBody>
      </p:sp>
      <p:sp>
        <p:nvSpPr>
          <p:cNvPr id="13" name="文本框 12">
            <a:extLst>
              <a:ext uri="{FF2B5EF4-FFF2-40B4-BE49-F238E27FC236}">
                <a16:creationId xmlns:a16="http://schemas.microsoft.com/office/drawing/2014/main" id="{A6BD4C00-E046-4E57-9BC5-1EDDDE8CAD19}"/>
              </a:ext>
            </a:extLst>
          </p:cNvPr>
          <p:cNvSpPr txBox="1"/>
          <p:nvPr/>
        </p:nvSpPr>
        <p:spPr>
          <a:xfrm>
            <a:off x="8347374" y="994425"/>
            <a:ext cx="856321" cy="338554"/>
          </a:xfrm>
          <a:prstGeom prst="rect">
            <a:avLst/>
          </a:prstGeom>
          <a:noFill/>
        </p:spPr>
        <p:txBody>
          <a:bodyPr wrap="square">
            <a:spAutoFit/>
          </a:bodyPr>
          <a:lstStyle/>
          <a:p>
            <a:r>
              <a:rPr lang="zh-CN" altLang="en-US" sz="800" i="1" dirty="0"/>
              <a:t>光刻</a:t>
            </a:r>
            <a:endParaRPr lang="en-US" altLang="zh-CN" sz="800" i="1" dirty="0"/>
          </a:p>
          <a:p>
            <a:r>
              <a:rPr lang="zh-CN" altLang="en-US" sz="800" i="1" dirty="0"/>
              <a:t>曝光系统</a:t>
            </a:r>
          </a:p>
        </p:txBody>
      </p:sp>
      <p:cxnSp>
        <p:nvCxnSpPr>
          <p:cNvPr id="16" name="直接箭头连接符 15">
            <a:extLst>
              <a:ext uri="{FF2B5EF4-FFF2-40B4-BE49-F238E27FC236}">
                <a16:creationId xmlns:a16="http://schemas.microsoft.com/office/drawing/2014/main" id="{F6837F41-C18D-4E07-98C7-EFCD4244FA4E}"/>
              </a:ext>
            </a:extLst>
          </p:cNvPr>
          <p:cNvCxnSpPr>
            <a:cxnSpLocks/>
          </p:cNvCxnSpPr>
          <p:nvPr/>
        </p:nvCxnSpPr>
        <p:spPr>
          <a:xfrm flipH="1" flipV="1">
            <a:off x="5209563" y="3153763"/>
            <a:ext cx="1124126" cy="35493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7410BE9-2A01-4B8E-917C-C69DF52327D7}"/>
              </a:ext>
            </a:extLst>
          </p:cNvPr>
          <p:cNvCxnSpPr>
            <a:cxnSpLocks/>
          </p:cNvCxnSpPr>
          <p:nvPr/>
        </p:nvCxnSpPr>
        <p:spPr>
          <a:xfrm flipV="1">
            <a:off x="7184526" y="3146002"/>
            <a:ext cx="1070241" cy="36269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DDEC1A82-0434-4698-94DC-EAAAD7735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563" y="934016"/>
            <a:ext cx="3045204" cy="2211986"/>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C21064E6-8E85-4C35-A4A2-17005B02F5C0}"/>
              </a:ext>
            </a:extLst>
          </p:cNvPr>
          <p:cNvPicPr>
            <a:picLocks noChangeAspect="1"/>
          </p:cNvPicPr>
          <p:nvPr/>
        </p:nvPicPr>
        <p:blipFill>
          <a:blip r:embed="rId4"/>
          <a:stretch>
            <a:fillRect/>
          </a:stretch>
        </p:blipFill>
        <p:spPr>
          <a:xfrm>
            <a:off x="628650" y="1649544"/>
            <a:ext cx="3868122" cy="2964401"/>
          </a:xfrm>
          <a:prstGeom prst="rect">
            <a:avLst/>
          </a:prstGeom>
        </p:spPr>
      </p:pic>
      <p:cxnSp>
        <p:nvCxnSpPr>
          <p:cNvPr id="15" name="直接连接符 14">
            <a:extLst>
              <a:ext uri="{FF2B5EF4-FFF2-40B4-BE49-F238E27FC236}">
                <a16:creationId xmlns:a16="http://schemas.microsoft.com/office/drawing/2014/main" id="{BDFB3467-1701-4C43-90AA-758B0BF6FB80}"/>
              </a:ext>
            </a:extLst>
          </p:cNvPr>
          <p:cNvCxnSpPr>
            <a:cxnSpLocks/>
          </p:cNvCxnSpPr>
          <p:nvPr/>
        </p:nvCxnSpPr>
        <p:spPr>
          <a:xfrm>
            <a:off x="1065402" y="4194495"/>
            <a:ext cx="24663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777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B90A9-4151-410D-AF93-4A765B128CF0}"/>
              </a:ext>
            </a:extLst>
          </p:cNvPr>
          <p:cNvSpPr>
            <a:spLocks noGrp="1"/>
          </p:cNvSpPr>
          <p:nvPr>
            <p:ph type="title"/>
          </p:nvPr>
        </p:nvSpPr>
        <p:spPr/>
        <p:txBody>
          <a:bodyPr/>
          <a:lstStyle/>
          <a:p>
            <a:r>
              <a:rPr lang="zh-CN" altLang="en-US" dirty="0"/>
              <a:t>何为计算光刻</a:t>
            </a:r>
          </a:p>
        </p:txBody>
      </p:sp>
      <p:sp>
        <p:nvSpPr>
          <p:cNvPr id="3" name="内容占位符 2">
            <a:extLst>
              <a:ext uri="{FF2B5EF4-FFF2-40B4-BE49-F238E27FC236}">
                <a16:creationId xmlns:a16="http://schemas.microsoft.com/office/drawing/2014/main" id="{8695D16E-B40F-4543-B9D6-40ECF2639FE3}"/>
              </a:ext>
            </a:extLst>
          </p:cNvPr>
          <p:cNvSpPr>
            <a:spLocks noGrp="1"/>
          </p:cNvSpPr>
          <p:nvPr>
            <p:ph idx="1"/>
          </p:nvPr>
        </p:nvSpPr>
        <p:spPr>
          <a:xfrm>
            <a:off x="628649" y="1253331"/>
            <a:ext cx="5136883" cy="4351338"/>
          </a:xfrm>
        </p:spPr>
        <p:txBody>
          <a:bodyPr>
            <a:normAutofit/>
          </a:bodyPr>
          <a:lstStyle/>
          <a:p>
            <a:r>
              <a:rPr lang="zh-CN" altLang="en-US" sz="1200" dirty="0"/>
              <a:t>计算光刻技术其实就是利用软件和高性能计算，来模拟仿真光刻过程，从理论上探索和分析增大最小可分辨特征尺寸和工艺窗口的途径，指导工艺参数的优化。</a:t>
            </a:r>
            <a:endParaRPr lang="en-US" altLang="zh-CN" sz="1200" dirty="0"/>
          </a:p>
          <a:p>
            <a:pPr marL="0" indent="0">
              <a:buNone/>
            </a:pPr>
            <a:endParaRPr lang="en-US" altLang="zh-CN" sz="1200" dirty="0"/>
          </a:p>
          <a:p>
            <a:r>
              <a:rPr lang="zh-CN" altLang="en-US" sz="1200" dirty="0"/>
              <a:t>计算光刻在半导体生产中处于极其重要的地位，是</a:t>
            </a:r>
            <a:r>
              <a:rPr lang="zh-CN" altLang="en-US" sz="1200" b="1" dirty="0">
                <a:solidFill>
                  <a:srgbClr val="00B050"/>
                </a:solidFill>
              </a:rPr>
              <a:t>现代光刻工艺的核心</a:t>
            </a:r>
            <a:r>
              <a:rPr lang="zh-CN" altLang="en-US" sz="1200" dirty="0"/>
              <a:t>，其有效缩短了光刻研发周期、提高了光刻成像质量和光刻制造良率， 没有计算光刻， 就没有就没有现代的半导体芯片生产！</a:t>
            </a:r>
            <a:endParaRPr lang="en-US" altLang="zh-CN" sz="1200" dirty="0"/>
          </a:p>
          <a:p>
            <a:endParaRPr lang="en-US" altLang="zh-CN" sz="1400" dirty="0"/>
          </a:p>
          <a:p>
            <a:endParaRPr lang="zh-CN" altLang="en-US" sz="1400" dirty="0"/>
          </a:p>
        </p:txBody>
      </p:sp>
      <p:sp>
        <p:nvSpPr>
          <p:cNvPr id="4" name="日期占位符 3">
            <a:extLst>
              <a:ext uri="{FF2B5EF4-FFF2-40B4-BE49-F238E27FC236}">
                <a16:creationId xmlns:a16="http://schemas.microsoft.com/office/drawing/2014/main" id="{CD22AA77-63F0-402A-835B-FEBC65CA0BF1}"/>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56383321-A491-43B8-BFA3-0A805E8BC0AA}"/>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15</a:t>
            </a:fld>
            <a:endParaRPr lang="zh-CN" altLang="en-US" dirty="0"/>
          </a:p>
        </p:txBody>
      </p:sp>
      <p:grpSp>
        <p:nvGrpSpPr>
          <p:cNvPr id="9" name="组合 8">
            <a:extLst>
              <a:ext uri="{FF2B5EF4-FFF2-40B4-BE49-F238E27FC236}">
                <a16:creationId xmlns:a16="http://schemas.microsoft.com/office/drawing/2014/main" id="{EA22DB27-B322-4FDB-8651-CA82F36697A1}"/>
              </a:ext>
            </a:extLst>
          </p:cNvPr>
          <p:cNvGrpSpPr/>
          <p:nvPr/>
        </p:nvGrpSpPr>
        <p:grpSpPr>
          <a:xfrm>
            <a:off x="168838" y="4013734"/>
            <a:ext cx="4371209" cy="2196889"/>
            <a:chOff x="383671" y="3810852"/>
            <a:chExt cx="4813971" cy="2531176"/>
          </a:xfrm>
        </p:grpSpPr>
        <p:pic>
          <p:nvPicPr>
            <p:cNvPr id="6" name="图片 5">
              <a:extLst>
                <a:ext uri="{FF2B5EF4-FFF2-40B4-BE49-F238E27FC236}">
                  <a16:creationId xmlns:a16="http://schemas.microsoft.com/office/drawing/2014/main" id="{54A72286-D89A-4DD0-97DF-FE406128B871}"/>
                </a:ext>
              </a:extLst>
            </p:cNvPr>
            <p:cNvPicPr>
              <a:picLocks noChangeAspect="1"/>
            </p:cNvPicPr>
            <p:nvPr/>
          </p:nvPicPr>
          <p:blipFill>
            <a:blip r:embed="rId2"/>
            <a:stretch>
              <a:fillRect/>
            </a:stretch>
          </p:blipFill>
          <p:spPr>
            <a:xfrm>
              <a:off x="383671" y="3810852"/>
              <a:ext cx="4813971" cy="2410861"/>
            </a:xfrm>
            <a:prstGeom prst="rect">
              <a:avLst/>
            </a:prstGeom>
          </p:spPr>
        </p:pic>
        <p:sp>
          <p:nvSpPr>
            <p:cNvPr id="7" name="矩形 6">
              <a:extLst>
                <a:ext uri="{FF2B5EF4-FFF2-40B4-BE49-F238E27FC236}">
                  <a16:creationId xmlns:a16="http://schemas.microsoft.com/office/drawing/2014/main" id="{35D25CB3-DB7C-4F5B-98CE-1E8E978A4BFF}"/>
                </a:ext>
              </a:extLst>
            </p:cNvPr>
            <p:cNvSpPr/>
            <p:nvPr/>
          </p:nvSpPr>
          <p:spPr>
            <a:xfrm>
              <a:off x="1520121" y="5946197"/>
              <a:ext cx="2541069" cy="395831"/>
            </a:xfrm>
            <a:prstGeom prst="rect">
              <a:avLst/>
            </a:prstGeom>
            <a:solidFill>
              <a:srgbClr val="00B050">
                <a:alpha val="5098"/>
              </a:srgbClr>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FE0FF98B-6AFE-4260-9C6B-BFEE7AA4AE13}"/>
              </a:ext>
            </a:extLst>
          </p:cNvPr>
          <p:cNvSpPr txBox="1"/>
          <p:nvPr/>
        </p:nvSpPr>
        <p:spPr>
          <a:xfrm>
            <a:off x="5048160" y="4776374"/>
            <a:ext cx="4056654" cy="923330"/>
          </a:xfrm>
          <a:prstGeom prst="rect">
            <a:avLst/>
          </a:prstGeom>
          <a:noFill/>
        </p:spPr>
        <p:txBody>
          <a:bodyPr wrap="square">
            <a:spAutoFit/>
          </a:bodyPr>
          <a:lstStyle/>
          <a:p>
            <a:r>
              <a:rPr lang="en-US" altLang="zh-CN" i="1" u="none" strike="noStrike" dirty="0">
                <a:ln w="0"/>
                <a:solidFill>
                  <a:schemeClr val="accent1"/>
                </a:solidFill>
                <a:effectLst>
                  <a:outerShdw blurRad="38100" dist="25400" dir="5400000" algn="ctr" rotWithShape="0">
                    <a:srgbClr val="6E747A">
                      <a:alpha val="43000"/>
                    </a:srgbClr>
                  </a:outerShdw>
                </a:effectLst>
                <a:latin typeface="NeueHaasGrotesk"/>
              </a:rPr>
              <a:t>Without computational lithography, it would be impossible for chipmakers to manufacture the latest technology nodes.</a:t>
            </a:r>
            <a:endParaRPr lang="zh-CN" altLang="en-US" i="1" dirty="0">
              <a:ln w="0"/>
              <a:solidFill>
                <a:schemeClr val="accent1"/>
              </a:solidFill>
              <a:effectLst>
                <a:outerShdw blurRad="38100" dist="25400" dir="5400000" algn="ctr" rotWithShape="0">
                  <a:srgbClr val="6E747A">
                    <a:alpha val="43000"/>
                  </a:srgbClr>
                </a:outerShdw>
              </a:effectLst>
            </a:endParaRPr>
          </a:p>
        </p:txBody>
      </p:sp>
      <p:cxnSp>
        <p:nvCxnSpPr>
          <p:cNvPr id="13" name="直接箭头连接符 12">
            <a:extLst>
              <a:ext uri="{FF2B5EF4-FFF2-40B4-BE49-F238E27FC236}">
                <a16:creationId xmlns:a16="http://schemas.microsoft.com/office/drawing/2014/main" id="{00E4C186-60E8-43CA-85AC-9F97D3D74A68}"/>
              </a:ext>
            </a:extLst>
          </p:cNvPr>
          <p:cNvCxnSpPr>
            <a:cxnSpLocks/>
            <a:stCxn id="7" idx="3"/>
          </p:cNvCxnSpPr>
          <p:nvPr/>
        </p:nvCxnSpPr>
        <p:spPr>
          <a:xfrm flipV="1">
            <a:off x="3508120" y="5784783"/>
            <a:ext cx="1491738" cy="254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55ED123D-E70B-49EB-8DB1-9EA12C069263}"/>
              </a:ext>
            </a:extLst>
          </p:cNvPr>
          <p:cNvGrpSpPr/>
          <p:nvPr/>
        </p:nvGrpSpPr>
        <p:grpSpPr>
          <a:xfrm>
            <a:off x="5842535" y="1257097"/>
            <a:ext cx="3041583" cy="3199357"/>
            <a:chOff x="6088442" y="1151219"/>
            <a:chExt cx="2707899" cy="2756637"/>
          </a:xfrm>
        </p:grpSpPr>
        <p:pic>
          <p:nvPicPr>
            <p:cNvPr id="26" name="图片 25">
              <a:extLst>
                <a:ext uri="{FF2B5EF4-FFF2-40B4-BE49-F238E27FC236}">
                  <a16:creationId xmlns:a16="http://schemas.microsoft.com/office/drawing/2014/main" id="{B25B5FB5-B91A-4166-9FA9-4F6CFE0DC28A}"/>
                </a:ext>
              </a:extLst>
            </p:cNvPr>
            <p:cNvPicPr>
              <a:picLocks noChangeAspect="1"/>
            </p:cNvPicPr>
            <p:nvPr/>
          </p:nvPicPr>
          <p:blipFill rotWithShape="1">
            <a:blip r:embed="rId3"/>
            <a:srcRect r="53794" b="-2162"/>
            <a:stretch/>
          </p:blipFill>
          <p:spPr>
            <a:xfrm>
              <a:off x="6088442" y="1151219"/>
              <a:ext cx="2707899" cy="2756637"/>
            </a:xfrm>
            <a:prstGeom prst="rect">
              <a:avLst/>
            </a:prstGeom>
          </p:spPr>
        </p:pic>
        <p:sp>
          <p:nvSpPr>
            <p:cNvPr id="27" name="矩形 26">
              <a:extLst>
                <a:ext uri="{FF2B5EF4-FFF2-40B4-BE49-F238E27FC236}">
                  <a16:creationId xmlns:a16="http://schemas.microsoft.com/office/drawing/2014/main" id="{94C8F3D4-2C7E-40FB-AE25-DB95EC26C140}"/>
                </a:ext>
              </a:extLst>
            </p:cNvPr>
            <p:cNvSpPr/>
            <p:nvPr/>
          </p:nvSpPr>
          <p:spPr>
            <a:xfrm>
              <a:off x="8298098" y="1151219"/>
              <a:ext cx="498243" cy="510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64459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64B3E-9C64-45CC-871F-F60C3FFACA51}"/>
              </a:ext>
            </a:extLst>
          </p:cNvPr>
          <p:cNvSpPr>
            <a:spLocks noGrp="1"/>
          </p:cNvSpPr>
          <p:nvPr>
            <p:ph type="title"/>
          </p:nvPr>
        </p:nvSpPr>
        <p:spPr/>
        <p:txBody>
          <a:bodyPr/>
          <a:lstStyle/>
          <a:p>
            <a:r>
              <a:rPr lang="zh-CN" altLang="en-US" dirty="0"/>
              <a:t>计算光刻， 咽喉要处</a:t>
            </a:r>
          </a:p>
        </p:txBody>
      </p:sp>
      <p:sp>
        <p:nvSpPr>
          <p:cNvPr id="3" name="内容占位符 2">
            <a:extLst>
              <a:ext uri="{FF2B5EF4-FFF2-40B4-BE49-F238E27FC236}">
                <a16:creationId xmlns:a16="http://schemas.microsoft.com/office/drawing/2014/main" id="{F85D9C5C-6C86-4F5E-AA18-B4740AFD2F71}"/>
              </a:ext>
            </a:extLst>
          </p:cNvPr>
          <p:cNvSpPr>
            <a:spLocks noGrp="1"/>
          </p:cNvSpPr>
          <p:nvPr>
            <p:ph idx="1"/>
          </p:nvPr>
        </p:nvSpPr>
        <p:spPr>
          <a:xfrm>
            <a:off x="2289540" y="933412"/>
            <a:ext cx="6841034" cy="2856808"/>
          </a:xfrm>
        </p:spPr>
        <p:txBody>
          <a:bodyPr>
            <a:normAutofit/>
          </a:bodyPr>
          <a:lstStyle/>
          <a:p>
            <a:r>
              <a:rPr lang="zh-CN" altLang="en-US" sz="1200" dirty="0"/>
              <a:t>光学临近修正（</a:t>
            </a:r>
            <a:r>
              <a:rPr lang="en-US" altLang="zh-CN" sz="1200" b="0" i="0" dirty="0">
                <a:solidFill>
                  <a:srgbClr val="646464"/>
                </a:solidFill>
                <a:effectLst/>
                <a:latin typeface="-apple-system-font"/>
              </a:rPr>
              <a:t>Optical Proximity Correction</a:t>
            </a:r>
            <a:r>
              <a:rPr lang="zh-CN" altLang="en-US" sz="1200" dirty="0"/>
              <a:t>）是计算光刻里经常被用到的一种技术，简称</a:t>
            </a:r>
            <a:r>
              <a:rPr lang="en-US" altLang="zh-CN" sz="1200" dirty="0"/>
              <a:t>OPC</a:t>
            </a:r>
          </a:p>
          <a:p>
            <a:endParaRPr lang="en-US" altLang="zh-CN" sz="1400" dirty="0"/>
          </a:p>
          <a:p>
            <a:endParaRPr lang="en-US" altLang="zh-CN" sz="1400" dirty="0"/>
          </a:p>
          <a:p>
            <a:pPr marL="0" indent="0">
              <a:buNone/>
            </a:pPr>
            <a:endParaRPr lang="en-US" altLang="zh-CN" sz="1400" dirty="0"/>
          </a:p>
          <a:p>
            <a:pPr marL="0" indent="0">
              <a:buNone/>
            </a:pPr>
            <a:endParaRPr lang="en-US" altLang="zh-CN" sz="1200" dirty="0"/>
          </a:p>
          <a:p>
            <a:r>
              <a:rPr lang="zh-CN" altLang="en-US" sz="1200" dirty="0"/>
              <a:t>当芯片尺寸不断减小时，由于不断增强的衍射效应，使得投影到晶圆上的图形和掩模版上的图形的差别越来越大，成像质量不断下降， 因此必须对掩模版进行修正，否则在现代半导体技术节点下，无法完成图形从设计到硅片上的转移。</a:t>
            </a:r>
          </a:p>
        </p:txBody>
      </p:sp>
      <p:sp>
        <p:nvSpPr>
          <p:cNvPr id="4" name="日期占位符 3">
            <a:extLst>
              <a:ext uri="{FF2B5EF4-FFF2-40B4-BE49-F238E27FC236}">
                <a16:creationId xmlns:a16="http://schemas.microsoft.com/office/drawing/2014/main" id="{67350094-86F6-44E1-A35D-0B1D8253E8B5}"/>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ECF5DA8E-36D1-48F6-B88D-EA2B9601AE43}"/>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16</a:t>
            </a:fld>
            <a:endParaRPr lang="zh-CN" altLang="en-US" dirty="0"/>
          </a:p>
        </p:txBody>
      </p:sp>
      <p:grpSp>
        <p:nvGrpSpPr>
          <p:cNvPr id="13" name="组合 12">
            <a:extLst>
              <a:ext uri="{FF2B5EF4-FFF2-40B4-BE49-F238E27FC236}">
                <a16:creationId xmlns:a16="http://schemas.microsoft.com/office/drawing/2014/main" id="{2C5C5D29-A99A-40AF-A071-4CD41AD3521B}"/>
              </a:ext>
            </a:extLst>
          </p:cNvPr>
          <p:cNvGrpSpPr/>
          <p:nvPr/>
        </p:nvGrpSpPr>
        <p:grpSpPr>
          <a:xfrm>
            <a:off x="673783" y="1020951"/>
            <a:ext cx="1967133" cy="2543331"/>
            <a:chOff x="382193" y="1891365"/>
            <a:chExt cx="2256397" cy="3130158"/>
          </a:xfrm>
        </p:grpSpPr>
        <p:sp>
          <p:nvSpPr>
            <p:cNvPr id="6" name="椭圆 5">
              <a:extLst>
                <a:ext uri="{FF2B5EF4-FFF2-40B4-BE49-F238E27FC236}">
                  <a16:creationId xmlns:a16="http://schemas.microsoft.com/office/drawing/2014/main" id="{72C7FBCB-DC20-475E-8CBD-BD5FE6171240}"/>
                </a:ext>
              </a:extLst>
            </p:cNvPr>
            <p:cNvSpPr/>
            <p:nvPr/>
          </p:nvSpPr>
          <p:spPr>
            <a:xfrm>
              <a:off x="382193" y="1891365"/>
              <a:ext cx="1592843" cy="702644"/>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芯片设计</a:t>
              </a:r>
            </a:p>
          </p:txBody>
        </p:sp>
        <p:sp>
          <p:nvSpPr>
            <p:cNvPr id="7" name="矩形: 圆角 6">
              <a:extLst>
                <a:ext uri="{FF2B5EF4-FFF2-40B4-BE49-F238E27FC236}">
                  <a16:creationId xmlns:a16="http://schemas.microsoft.com/office/drawing/2014/main" id="{30C2E109-18DC-4A82-920F-C1E1FCA16E53}"/>
                </a:ext>
              </a:extLst>
            </p:cNvPr>
            <p:cNvSpPr/>
            <p:nvPr/>
          </p:nvSpPr>
          <p:spPr>
            <a:xfrm>
              <a:off x="382193" y="3157087"/>
              <a:ext cx="1592843" cy="1864436"/>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芯</a:t>
              </a:r>
              <a:endParaRPr lang="en-US" altLang="zh-CN" sz="1400" dirty="0"/>
            </a:p>
            <a:p>
              <a:pPr algn="ctr"/>
              <a:r>
                <a:rPr lang="zh-CN" altLang="en-US" sz="1400" dirty="0"/>
                <a:t>片</a:t>
              </a:r>
              <a:endParaRPr lang="en-US" altLang="zh-CN" sz="1400" dirty="0"/>
            </a:p>
            <a:p>
              <a:pPr algn="ctr"/>
              <a:r>
                <a:rPr lang="zh-CN" altLang="en-US" sz="1400" dirty="0"/>
                <a:t>制</a:t>
              </a:r>
              <a:endParaRPr lang="en-US" altLang="zh-CN" sz="1400" dirty="0"/>
            </a:p>
            <a:p>
              <a:pPr algn="ctr"/>
              <a:r>
                <a:rPr lang="zh-CN" altLang="en-US" sz="1400" dirty="0"/>
                <a:t>造</a:t>
              </a:r>
            </a:p>
          </p:txBody>
        </p:sp>
        <p:sp>
          <p:nvSpPr>
            <p:cNvPr id="9" name="箭头: 下 8">
              <a:extLst>
                <a:ext uri="{FF2B5EF4-FFF2-40B4-BE49-F238E27FC236}">
                  <a16:creationId xmlns:a16="http://schemas.microsoft.com/office/drawing/2014/main" id="{25E8001E-2F40-40AA-BA65-A18144746704}"/>
                </a:ext>
              </a:extLst>
            </p:cNvPr>
            <p:cNvSpPr/>
            <p:nvPr/>
          </p:nvSpPr>
          <p:spPr>
            <a:xfrm>
              <a:off x="1063110" y="2745607"/>
              <a:ext cx="231006" cy="259882"/>
            </a:xfrm>
            <a:prstGeom prst="downArrow">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 name="文本框 9">
              <a:extLst>
                <a:ext uri="{FF2B5EF4-FFF2-40B4-BE49-F238E27FC236}">
                  <a16:creationId xmlns:a16="http://schemas.microsoft.com/office/drawing/2014/main" id="{8CFF3BB6-AB8E-4A97-B8CF-DA3B9BEAE9F0}"/>
                </a:ext>
              </a:extLst>
            </p:cNvPr>
            <p:cNvSpPr txBox="1"/>
            <p:nvPr/>
          </p:nvSpPr>
          <p:spPr>
            <a:xfrm>
              <a:off x="1294116" y="2717390"/>
              <a:ext cx="1344474" cy="321972"/>
            </a:xfrm>
            <a:prstGeom prst="rect">
              <a:avLst/>
            </a:prstGeom>
            <a:noFill/>
          </p:spPr>
          <p:txBody>
            <a:bodyPr wrap="none" rtlCol="0">
              <a:spAutoFit/>
            </a:bodyPr>
            <a:lstStyle/>
            <a:p>
              <a:r>
                <a:rPr lang="zh-CN" altLang="en-US" sz="1100" b="1" i="1" u="sng" dirty="0"/>
                <a:t>光罩（掩模版）</a:t>
              </a:r>
            </a:p>
          </p:txBody>
        </p:sp>
      </p:grpSp>
      <p:pic>
        <p:nvPicPr>
          <p:cNvPr id="11" name="图片 10">
            <a:extLst>
              <a:ext uri="{FF2B5EF4-FFF2-40B4-BE49-F238E27FC236}">
                <a16:creationId xmlns:a16="http://schemas.microsoft.com/office/drawing/2014/main" id="{252336AA-7D72-445C-9E18-2533F3D901CF}"/>
              </a:ext>
            </a:extLst>
          </p:cNvPr>
          <p:cNvPicPr>
            <a:picLocks noChangeAspect="1"/>
          </p:cNvPicPr>
          <p:nvPr/>
        </p:nvPicPr>
        <p:blipFill>
          <a:blip r:embed="rId2"/>
          <a:stretch>
            <a:fillRect/>
          </a:stretch>
        </p:blipFill>
        <p:spPr>
          <a:xfrm>
            <a:off x="4997233" y="1196124"/>
            <a:ext cx="2732127" cy="1706515"/>
          </a:xfrm>
          <a:prstGeom prst="rect">
            <a:avLst/>
          </a:prstGeom>
        </p:spPr>
      </p:pic>
      <p:pic>
        <p:nvPicPr>
          <p:cNvPr id="14" name="图片 13">
            <a:extLst>
              <a:ext uri="{FF2B5EF4-FFF2-40B4-BE49-F238E27FC236}">
                <a16:creationId xmlns:a16="http://schemas.microsoft.com/office/drawing/2014/main" id="{627B1F4D-24A4-40F8-A854-ABCB4003DA78}"/>
              </a:ext>
            </a:extLst>
          </p:cNvPr>
          <p:cNvPicPr>
            <a:picLocks noChangeAspect="1"/>
          </p:cNvPicPr>
          <p:nvPr/>
        </p:nvPicPr>
        <p:blipFill>
          <a:blip r:embed="rId3"/>
          <a:stretch>
            <a:fillRect/>
          </a:stretch>
        </p:blipFill>
        <p:spPr>
          <a:xfrm>
            <a:off x="460673" y="3687459"/>
            <a:ext cx="8433070" cy="2737739"/>
          </a:xfrm>
          <a:prstGeom prst="rect">
            <a:avLst/>
          </a:prstGeom>
        </p:spPr>
      </p:pic>
    </p:spTree>
    <p:extLst>
      <p:ext uri="{BB962C8B-B14F-4D97-AF65-F5344CB8AC3E}">
        <p14:creationId xmlns:p14="http://schemas.microsoft.com/office/powerpoint/2010/main" val="2091485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314FC4-09DE-4E1F-9F32-DD50FC1A2898}"/>
              </a:ext>
            </a:extLst>
          </p:cNvPr>
          <p:cNvSpPr>
            <a:spLocks noGrp="1"/>
          </p:cNvSpPr>
          <p:nvPr>
            <p:ph type="title"/>
          </p:nvPr>
        </p:nvSpPr>
        <p:spPr/>
        <p:txBody>
          <a:bodyPr/>
          <a:lstStyle/>
          <a:p>
            <a:r>
              <a:rPr lang="en-US" altLang="zh-CN" dirty="0"/>
              <a:t>OPC </a:t>
            </a:r>
            <a:r>
              <a:rPr lang="zh-CN" altLang="en-US" dirty="0"/>
              <a:t>全景</a:t>
            </a:r>
          </a:p>
        </p:txBody>
      </p:sp>
      <p:sp>
        <p:nvSpPr>
          <p:cNvPr id="3" name="内容占位符 2">
            <a:extLst>
              <a:ext uri="{FF2B5EF4-FFF2-40B4-BE49-F238E27FC236}">
                <a16:creationId xmlns:a16="http://schemas.microsoft.com/office/drawing/2014/main" id="{ED9277C2-D15A-4685-AEDD-53C0BD555BBB}"/>
              </a:ext>
            </a:extLst>
          </p:cNvPr>
          <p:cNvSpPr>
            <a:spLocks noGrp="1"/>
          </p:cNvSpPr>
          <p:nvPr>
            <p:ph idx="1"/>
          </p:nvPr>
        </p:nvSpPr>
        <p:spPr>
          <a:xfrm>
            <a:off x="260059" y="1512805"/>
            <a:ext cx="4066369" cy="4370145"/>
          </a:xfrm>
        </p:spPr>
        <p:txBody>
          <a:bodyPr>
            <a:normAutofit/>
          </a:bodyPr>
          <a:lstStyle/>
          <a:p>
            <a:r>
              <a:rPr lang="zh-CN" altLang="en-US" sz="1200" b="0" i="0" dirty="0">
                <a:solidFill>
                  <a:srgbClr val="333333"/>
                </a:solidFill>
                <a:effectLst/>
                <a:latin typeface="-apple-system-font"/>
              </a:rPr>
              <a:t>光学邻近效应的校正是通过对</a:t>
            </a:r>
            <a:r>
              <a:rPr lang="zh-CN" altLang="en-US" sz="1200" dirty="0">
                <a:solidFill>
                  <a:srgbClr val="333333"/>
                </a:solidFill>
                <a:latin typeface="-apple-system-font"/>
              </a:rPr>
              <a:t>掩模</a:t>
            </a:r>
            <a:r>
              <a:rPr lang="zh-CN" altLang="en-US" sz="1200" b="0" i="0" dirty="0">
                <a:solidFill>
                  <a:srgbClr val="333333"/>
                </a:solidFill>
                <a:effectLst/>
                <a:latin typeface="-apple-system-font"/>
              </a:rPr>
              <a:t>的修正，最大可能的解决这些</a:t>
            </a:r>
            <a:r>
              <a:rPr lang="zh-CN" altLang="en-US" sz="1200" dirty="0">
                <a:solidFill>
                  <a:srgbClr val="333333"/>
                </a:solidFill>
                <a:latin typeface="-apple-system-font"/>
              </a:rPr>
              <a:t>光刻</a:t>
            </a:r>
            <a:r>
              <a:rPr lang="zh-CN" altLang="en-US" sz="1200" b="0" i="0" dirty="0">
                <a:solidFill>
                  <a:srgbClr val="333333"/>
                </a:solidFill>
                <a:effectLst/>
                <a:latin typeface="-apple-system-font"/>
              </a:rPr>
              <a:t>后的图形</a:t>
            </a:r>
            <a:r>
              <a:rPr lang="zh-CN" altLang="en-US" sz="1200" dirty="0">
                <a:solidFill>
                  <a:srgbClr val="333333"/>
                </a:solidFill>
                <a:latin typeface="-apple-system-font"/>
              </a:rPr>
              <a:t>变化。</a:t>
            </a:r>
            <a:endParaRPr lang="en-US" altLang="zh-CN" sz="1200" dirty="0">
              <a:solidFill>
                <a:srgbClr val="333333"/>
              </a:solidFill>
              <a:latin typeface="-apple-system-font"/>
            </a:endParaRPr>
          </a:p>
          <a:p>
            <a:endParaRPr lang="en-US" altLang="zh-CN" sz="1200" b="0" i="0" dirty="0">
              <a:solidFill>
                <a:srgbClr val="333333"/>
              </a:solidFill>
              <a:effectLst/>
              <a:latin typeface="-apple-system-font"/>
            </a:endParaRPr>
          </a:p>
          <a:p>
            <a:endParaRPr lang="en-US" altLang="zh-CN" sz="1200" b="0" i="0" dirty="0">
              <a:solidFill>
                <a:srgbClr val="333333"/>
              </a:solidFill>
              <a:effectLst/>
              <a:latin typeface="-apple-system-font"/>
            </a:endParaRPr>
          </a:p>
          <a:p>
            <a:r>
              <a:rPr lang="zh-CN" altLang="en-US" sz="1200" b="0" i="0" dirty="0">
                <a:solidFill>
                  <a:srgbClr val="333333"/>
                </a:solidFill>
                <a:effectLst/>
                <a:latin typeface="-apple-system-font"/>
              </a:rPr>
              <a:t>在实际中，各大厂商使用计算机辅助软件工具进行。与</a:t>
            </a:r>
            <a:r>
              <a:rPr lang="en-US" altLang="zh-CN" sz="1200" b="0" i="0" dirty="0">
                <a:solidFill>
                  <a:srgbClr val="333333"/>
                </a:solidFill>
                <a:effectLst/>
                <a:latin typeface="-apple-system-font"/>
              </a:rPr>
              <a:t>OPC</a:t>
            </a:r>
            <a:r>
              <a:rPr lang="zh-CN" altLang="en-US" sz="1200" b="0" i="0" dirty="0">
                <a:solidFill>
                  <a:srgbClr val="333333"/>
                </a:solidFill>
                <a:effectLst/>
                <a:latin typeface="-apple-system-font"/>
              </a:rPr>
              <a:t>一起使用的方法还有移相掩膜（</a:t>
            </a:r>
            <a:r>
              <a:rPr lang="en-US" altLang="zh-CN" sz="1200" b="0" i="0" dirty="0">
                <a:solidFill>
                  <a:srgbClr val="333333"/>
                </a:solidFill>
                <a:effectLst/>
                <a:latin typeface="-apple-system-font"/>
              </a:rPr>
              <a:t>PSM</a:t>
            </a:r>
            <a:r>
              <a:rPr lang="zh-CN" altLang="en-US" sz="1200" b="0" i="0" dirty="0">
                <a:solidFill>
                  <a:srgbClr val="333333"/>
                </a:solidFill>
                <a:effectLst/>
                <a:latin typeface="-apple-system-font"/>
              </a:rPr>
              <a:t>）、离轴曝光技术（</a:t>
            </a:r>
            <a:r>
              <a:rPr lang="en-US" altLang="zh-CN" sz="1200" b="0" i="0" dirty="0">
                <a:solidFill>
                  <a:srgbClr val="333333"/>
                </a:solidFill>
                <a:effectLst/>
                <a:latin typeface="-apple-system-font"/>
              </a:rPr>
              <a:t>Off Axis Illumination</a:t>
            </a:r>
            <a:r>
              <a:rPr lang="zh-CN" altLang="en-US" sz="1200" b="0" i="0" dirty="0">
                <a:solidFill>
                  <a:srgbClr val="333333"/>
                </a:solidFill>
                <a:effectLst/>
                <a:latin typeface="-apple-system-font"/>
              </a:rPr>
              <a:t>）、亚分辨率辅助图形技术（</a:t>
            </a:r>
            <a:r>
              <a:rPr lang="en-US" altLang="zh-CN" sz="1200" b="0" i="0" dirty="0">
                <a:solidFill>
                  <a:srgbClr val="333333"/>
                </a:solidFill>
                <a:effectLst/>
                <a:latin typeface="-apple-system-font"/>
              </a:rPr>
              <a:t>SRAF</a:t>
            </a:r>
            <a:r>
              <a:rPr lang="zh-CN" altLang="en-US" sz="1200" b="0" i="0" dirty="0">
                <a:solidFill>
                  <a:srgbClr val="333333"/>
                </a:solidFill>
                <a:effectLst/>
                <a:latin typeface="-apple-system-font"/>
              </a:rPr>
              <a:t>）等其他计算光刻的技术。</a:t>
            </a:r>
            <a:endParaRPr lang="en-US" altLang="zh-CN" sz="1200" b="0" i="0" dirty="0">
              <a:solidFill>
                <a:srgbClr val="333333"/>
              </a:solidFill>
              <a:effectLst/>
              <a:latin typeface="-apple-system-font"/>
            </a:endParaRPr>
          </a:p>
          <a:p>
            <a:endParaRPr lang="en-US" altLang="zh-CN" sz="1200" dirty="0">
              <a:solidFill>
                <a:srgbClr val="333333"/>
              </a:solidFill>
              <a:latin typeface="-apple-system-font"/>
            </a:endParaRPr>
          </a:p>
          <a:p>
            <a:endParaRPr lang="en-US" altLang="zh-CN" sz="1200" dirty="0">
              <a:solidFill>
                <a:srgbClr val="333333"/>
              </a:solidFill>
              <a:latin typeface="-apple-system-font"/>
            </a:endParaRPr>
          </a:p>
          <a:p>
            <a:r>
              <a:rPr lang="zh-CN" altLang="en-US" sz="1200" dirty="0">
                <a:solidFill>
                  <a:srgbClr val="333333"/>
                </a:solidFill>
                <a:latin typeface="-apple-system-font"/>
              </a:rPr>
              <a:t>通常</a:t>
            </a:r>
            <a:r>
              <a:rPr lang="en-US" altLang="zh-CN" sz="1200" dirty="0">
                <a:solidFill>
                  <a:srgbClr val="333333"/>
                </a:solidFill>
                <a:latin typeface="-apple-system-font"/>
              </a:rPr>
              <a:t>OPC </a:t>
            </a:r>
            <a:r>
              <a:rPr lang="zh-CN" altLang="en-US" sz="1200" dirty="0">
                <a:solidFill>
                  <a:srgbClr val="333333"/>
                </a:solidFill>
                <a:latin typeface="-apple-system-font"/>
              </a:rPr>
              <a:t>这个术语在有些语境下会替代整个计算光刻， 但实际上</a:t>
            </a:r>
            <a:r>
              <a:rPr lang="en-US" altLang="zh-CN" sz="1200" dirty="0">
                <a:solidFill>
                  <a:srgbClr val="333333"/>
                </a:solidFill>
                <a:latin typeface="-apple-system-font"/>
              </a:rPr>
              <a:t>OPC </a:t>
            </a:r>
            <a:r>
              <a:rPr lang="zh-CN" altLang="en-US" sz="1200" dirty="0">
                <a:solidFill>
                  <a:srgbClr val="333333"/>
                </a:solidFill>
                <a:latin typeface="-apple-system-font"/>
              </a:rPr>
              <a:t>只是计算光刻里的一种最常用的技术。</a:t>
            </a:r>
            <a:endParaRPr lang="en-US" altLang="zh-CN" sz="1200" dirty="0">
              <a:solidFill>
                <a:srgbClr val="333333"/>
              </a:solidFill>
              <a:latin typeface="-apple-system-font"/>
            </a:endParaRPr>
          </a:p>
          <a:p>
            <a:endParaRPr lang="zh-CN" altLang="en-US" sz="1200" dirty="0"/>
          </a:p>
        </p:txBody>
      </p:sp>
      <p:sp>
        <p:nvSpPr>
          <p:cNvPr id="4" name="日期占位符 3">
            <a:extLst>
              <a:ext uri="{FF2B5EF4-FFF2-40B4-BE49-F238E27FC236}">
                <a16:creationId xmlns:a16="http://schemas.microsoft.com/office/drawing/2014/main" id="{BD14039C-03DD-4FC5-9E5B-8E545B68D733}"/>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6DAAD149-6CE9-4F77-838B-D66E8D94F0FA}"/>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17</a:t>
            </a:fld>
            <a:endParaRPr lang="zh-CN" altLang="en-US" dirty="0"/>
          </a:p>
        </p:txBody>
      </p:sp>
      <p:pic>
        <p:nvPicPr>
          <p:cNvPr id="6" name="图片 5">
            <a:extLst>
              <a:ext uri="{FF2B5EF4-FFF2-40B4-BE49-F238E27FC236}">
                <a16:creationId xmlns:a16="http://schemas.microsoft.com/office/drawing/2014/main" id="{48D49A70-E736-404E-9E6C-0972FBC9BFB8}"/>
              </a:ext>
            </a:extLst>
          </p:cNvPr>
          <p:cNvPicPr>
            <a:picLocks noChangeAspect="1"/>
          </p:cNvPicPr>
          <p:nvPr/>
        </p:nvPicPr>
        <p:blipFill>
          <a:blip r:embed="rId2"/>
          <a:stretch>
            <a:fillRect/>
          </a:stretch>
        </p:blipFill>
        <p:spPr>
          <a:xfrm>
            <a:off x="4412609" y="1186074"/>
            <a:ext cx="4731391" cy="2161133"/>
          </a:xfrm>
          <a:prstGeom prst="rect">
            <a:avLst/>
          </a:prstGeom>
        </p:spPr>
      </p:pic>
      <p:pic>
        <p:nvPicPr>
          <p:cNvPr id="7" name="图片 6">
            <a:extLst>
              <a:ext uri="{FF2B5EF4-FFF2-40B4-BE49-F238E27FC236}">
                <a16:creationId xmlns:a16="http://schemas.microsoft.com/office/drawing/2014/main" id="{8E0ABC6C-8291-4966-8552-41896ED0F907}"/>
              </a:ext>
            </a:extLst>
          </p:cNvPr>
          <p:cNvPicPr>
            <a:picLocks noChangeAspect="1"/>
          </p:cNvPicPr>
          <p:nvPr/>
        </p:nvPicPr>
        <p:blipFill>
          <a:blip r:embed="rId3"/>
          <a:stretch>
            <a:fillRect/>
          </a:stretch>
        </p:blipFill>
        <p:spPr>
          <a:xfrm>
            <a:off x="4817573" y="4418384"/>
            <a:ext cx="4250391" cy="1518992"/>
          </a:xfrm>
          <a:prstGeom prst="rect">
            <a:avLst/>
          </a:prstGeom>
        </p:spPr>
      </p:pic>
    </p:spTree>
    <p:extLst>
      <p:ext uri="{BB962C8B-B14F-4D97-AF65-F5344CB8AC3E}">
        <p14:creationId xmlns:p14="http://schemas.microsoft.com/office/powerpoint/2010/main" val="3417370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3734AF-5017-424D-AC43-F19BF639F9F2}"/>
              </a:ext>
            </a:extLst>
          </p:cNvPr>
          <p:cNvSpPr>
            <a:spLocks noGrp="1"/>
          </p:cNvSpPr>
          <p:nvPr>
            <p:ph type="title"/>
          </p:nvPr>
        </p:nvSpPr>
        <p:spPr/>
        <p:txBody>
          <a:bodyPr/>
          <a:lstStyle/>
          <a:p>
            <a:r>
              <a:rPr lang="zh-CN" altLang="en-US" dirty="0"/>
              <a:t>基于规则的</a:t>
            </a:r>
            <a:r>
              <a:rPr lang="en-US" altLang="zh-CN" dirty="0"/>
              <a:t>OPC</a:t>
            </a:r>
            <a:endParaRPr lang="zh-CN" altLang="en-US" dirty="0"/>
          </a:p>
        </p:txBody>
      </p:sp>
      <p:sp>
        <p:nvSpPr>
          <p:cNvPr id="3" name="内容占位符 2">
            <a:extLst>
              <a:ext uri="{FF2B5EF4-FFF2-40B4-BE49-F238E27FC236}">
                <a16:creationId xmlns:a16="http://schemas.microsoft.com/office/drawing/2014/main" id="{48A333BF-69BE-461C-A8FA-EA075A66BD1D}"/>
              </a:ext>
            </a:extLst>
          </p:cNvPr>
          <p:cNvSpPr>
            <a:spLocks noGrp="1"/>
          </p:cNvSpPr>
          <p:nvPr>
            <p:ph idx="1"/>
          </p:nvPr>
        </p:nvSpPr>
        <p:spPr>
          <a:xfrm>
            <a:off x="615224" y="1586038"/>
            <a:ext cx="7886700" cy="4546314"/>
          </a:xfrm>
        </p:spPr>
        <p:txBody>
          <a:bodyPr>
            <a:normAutofit fontScale="70000" lnSpcReduction="20000"/>
          </a:bodyPr>
          <a:lstStyle/>
          <a:p>
            <a:r>
              <a:rPr lang="zh-CN" altLang="en-US" sz="1400" b="0" i="0" dirty="0">
                <a:solidFill>
                  <a:srgbClr val="333333"/>
                </a:solidFill>
                <a:effectLst/>
                <a:latin typeface="微软雅黑" panose="020B0503020204020204" pitchFamily="34" charset="-122"/>
                <a:ea typeface="微软雅黑" panose="020B0503020204020204" pitchFamily="34" charset="-122"/>
              </a:rPr>
              <a:t>基于经验的光学临近效应修正（</a:t>
            </a:r>
            <a:r>
              <a:rPr lang="en-US" altLang="zh-CN" sz="1400" b="0" i="0" dirty="0">
                <a:solidFill>
                  <a:srgbClr val="0080FF"/>
                </a:solidFill>
                <a:effectLst/>
                <a:latin typeface="微软雅黑" panose="020B0503020204020204" pitchFamily="34" charset="-122"/>
                <a:ea typeface="微软雅黑" panose="020B0503020204020204" pitchFamily="34" charset="-122"/>
              </a:rPr>
              <a:t>Rule-based OPC</a:t>
            </a:r>
            <a:r>
              <a:rPr lang="zh-CN" altLang="en-US" sz="1400" b="0" i="0" dirty="0">
                <a:solidFill>
                  <a:srgbClr val="333333"/>
                </a:solidFill>
                <a:effectLst/>
                <a:latin typeface="微软雅黑" panose="020B0503020204020204" pitchFamily="34" charset="-122"/>
                <a:ea typeface="微软雅黑" panose="020B0503020204020204" pitchFamily="34" charset="-122"/>
              </a:rPr>
              <a:t>）的关键是修正规则， 其</a:t>
            </a:r>
            <a:r>
              <a:rPr lang="zh-CN" altLang="en-US" sz="1400" b="0" i="0" dirty="0">
                <a:solidFill>
                  <a:srgbClr val="333333"/>
                </a:solidFill>
                <a:effectLst/>
                <a:latin typeface="-apple-system-font"/>
              </a:rPr>
              <a:t>主要依赖的是以往芯片制造过程中，工程师修改的经验法则，并将之建立成资料库。</a:t>
            </a:r>
            <a:endParaRPr lang="en-US" altLang="zh-CN" sz="1400" b="0" i="0" dirty="0">
              <a:solidFill>
                <a:srgbClr val="333333"/>
              </a:solidFill>
              <a:effectLst/>
              <a:latin typeface="-apple-system-font"/>
            </a:endParaRPr>
          </a:p>
          <a:p>
            <a:endParaRPr lang="en-US" altLang="zh-CN" sz="1400" dirty="0">
              <a:solidFill>
                <a:srgbClr val="333333"/>
              </a:solidFill>
              <a:latin typeface="-apple-system-font"/>
            </a:endParaRPr>
          </a:p>
          <a:p>
            <a:endParaRPr lang="en-US" altLang="zh-CN" sz="1400" dirty="0">
              <a:solidFill>
                <a:srgbClr val="333333"/>
              </a:solidFill>
              <a:latin typeface="-apple-system-font"/>
            </a:endParaRPr>
          </a:p>
          <a:p>
            <a:endParaRPr lang="en-US" altLang="zh-CN" sz="1400" dirty="0">
              <a:solidFill>
                <a:srgbClr val="333333"/>
              </a:solidFill>
              <a:latin typeface="-apple-system-font"/>
            </a:endParaRPr>
          </a:p>
          <a:p>
            <a:endParaRPr lang="en-US" altLang="zh-CN" sz="1400" dirty="0">
              <a:solidFill>
                <a:srgbClr val="333333"/>
              </a:solidFill>
              <a:latin typeface="-apple-system-font"/>
            </a:endParaRPr>
          </a:p>
          <a:p>
            <a:endParaRPr lang="en-US" altLang="zh-CN" sz="1400" dirty="0">
              <a:solidFill>
                <a:srgbClr val="333333"/>
              </a:solidFill>
              <a:latin typeface="-apple-system-font"/>
            </a:endParaRPr>
          </a:p>
          <a:p>
            <a:endParaRPr lang="en-US" altLang="zh-CN" sz="1400" dirty="0">
              <a:solidFill>
                <a:srgbClr val="333333"/>
              </a:solidFill>
              <a:latin typeface="-apple-system-font"/>
            </a:endParaRPr>
          </a:p>
          <a:p>
            <a:endParaRPr lang="en-US" altLang="zh-CN" sz="1400" dirty="0">
              <a:solidFill>
                <a:srgbClr val="333333"/>
              </a:solidFill>
              <a:latin typeface="微软雅黑" panose="020B0503020204020204" pitchFamily="34" charset="-122"/>
              <a:ea typeface="微软雅黑" panose="020B0503020204020204" pitchFamily="34" charset="-122"/>
            </a:endParaRPr>
          </a:p>
          <a:p>
            <a:endParaRPr lang="en-US" altLang="zh-CN" sz="1400" dirty="0">
              <a:solidFill>
                <a:srgbClr val="333333"/>
              </a:solidFill>
              <a:latin typeface="微软雅黑" panose="020B0503020204020204" pitchFamily="34" charset="-122"/>
              <a:ea typeface="微软雅黑" panose="020B0503020204020204" pitchFamily="34" charset="-122"/>
            </a:endParaRPr>
          </a:p>
          <a:p>
            <a:r>
              <a:rPr lang="zh-CN" altLang="en-US" sz="1400" dirty="0">
                <a:solidFill>
                  <a:srgbClr val="333333"/>
                </a:solidFill>
                <a:latin typeface="微软雅黑" panose="020B0503020204020204" pitchFamily="34" charset="-122"/>
                <a:ea typeface="微软雅黑" panose="020B0503020204020204" pitchFamily="34" charset="-122"/>
              </a:rPr>
              <a:t>基于经验的光学临近效应修正法是直接查表对线段按照规则移动，运算速度非常快，其被广泛应用于以往比较老的技术节点，但由于其规则确定复杂， 掩膜版修改后的准确度也比较低，随着技术节点的不断进步，已经被基于模型的光学临近效应替代。 </a:t>
            </a:r>
            <a:endParaRPr lang="en-US" altLang="zh-CN" sz="1400" dirty="0">
              <a:solidFill>
                <a:srgbClr val="333333"/>
              </a:solidFill>
              <a:latin typeface="微软雅黑" panose="020B0503020204020204" pitchFamily="34" charset="-122"/>
              <a:ea typeface="微软雅黑" panose="020B0503020204020204" pitchFamily="34" charset="-122"/>
            </a:endParaRPr>
          </a:p>
          <a:p>
            <a:endParaRPr lang="en-US" altLang="zh-CN" sz="1400" dirty="0">
              <a:solidFill>
                <a:srgbClr val="333333"/>
              </a:solidFill>
              <a:latin typeface="微软雅黑" panose="020B0503020204020204" pitchFamily="34" charset="-122"/>
              <a:ea typeface="微软雅黑" panose="020B0503020204020204" pitchFamily="34" charset="-122"/>
            </a:endParaRPr>
          </a:p>
          <a:p>
            <a:endParaRPr lang="en-US" altLang="zh-CN" sz="1400" dirty="0">
              <a:solidFill>
                <a:srgbClr val="333333"/>
              </a:solidFill>
              <a:latin typeface="微软雅黑" panose="020B0503020204020204" pitchFamily="34" charset="-122"/>
              <a:ea typeface="微软雅黑" panose="020B0503020204020204" pitchFamily="34" charset="-122"/>
            </a:endParaRPr>
          </a:p>
          <a:p>
            <a:r>
              <a:rPr lang="zh-CN" altLang="en-US" sz="1400" dirty="0">
                <a:solidFill>
                  <a:srgbClr val="333333"/>
                </a:solidFill>
                <a:latin typeface="微软雅黑" panose="020B0503020204020204" pitchFamily="34" charset="-122"/>
                <a:ea typeface="微软雅黑" panose="020B0503020204020204" pitchFamily="34" charset="-122"/>
              </a:rPr>
              <a:t>不过在实际中， 仍然会考虑把一些简单的修正规则写到设计手册里，这样得到的图形已经包含了一部分</a:t>
            </a:r>
            <a:r>
              <a:rPr lang="en-US" altLang="zh-CN" sz="1400" dirty="0">
                <a:solidFill>
                  <a:srgbClr val="333333"/>
                </a:solidFill>
                <a:latin typeface="微软雅黑" panose="020B0503020204020204" pitchFamily="34" charset="-122"/>
                <a:ea typeface="微软雅黑" panose="020B0503020204020204" pitchFamily="34" charset="-122"/>
              </a:rPr>
              <a:t>OPC</a:t>
            </a:r>
            <a:r>
              <a:rPr lang="zh-CN" altLang="en-US" sz="1400" dirty="0">
                <a:solidFill>
                  <a:srgbClr val="333333"/>
                </a:solidFill>
                <a:latin typeface="微软雅黑" panose="020B0503020204020204" pitchFamily="34" charset="-122"/>
                <a:ea typeface="微软雅黑" panose="020B0503020204020204" pitchFamily="34" charset="-122"/>
              </a:rPr>
              <a:t>，既节省了软件的运行时间，也提高了基于模型修正的收敛可靠性。</a:t>
            </a:r>
          </a:p>
        </p:txBody>
      </p:sp>
      <p:sp>
        <p:nvSpPr>
          <p:cNvPr id="4" name="日期占位符 3">
            <a:extLst>
              <a:ext uri="{FF2B5EF4-FFF2-40B4-BE49-F238E27FC236}">
                <a16:creationId xmlns:a16="http://schemas.microsoft.com/office/drawing/2014/main" id="{CDF284A1-7BD9-4806-B40C-150BFD9D9942}"/>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2584E111-666B-4DC9-B74A-03DAE26D21F5}"/>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18</a:t>
            </a:fld>
            <a:endParaRPr lang="zh-CN" altLang="en-US" dirty="0"/>
          </a:p>
        </p:txBody>
      </p:sp>
      <p:pic>
        <p:nvPicPr>
          <p:cNvPr id="6" name="图片 5">
            <a:extLst>
              <a:ext uri="{FF2B5EF4-FFF2-40B4-BE49-F238E27FC236}">
                <a16:creationId xmlns:a16="http://schemas.microsoft.com/office/drawing/2014/main" id="{A2212DA3-A0AF-4F2A-999B-1B24CD30D4B0}"/>
              </a:ext>
            </a:extLst>
          </p:cNvPr>
          <p:cNvPicPr>
            <a:picLocks noChangeAspect="1"/>
          </p:cNvPicPr>
          <p:nvPr/>
        </p:nvPicPr>
        <p:blipFill>
          <a:blip r:embed="rId2"/>
          <a:stretch>
            <a:fillRect/>
          </a:stretch>
        </p:blipFill>
        <p:spPr>
          <a:xfrm>
            <a:off x="5000186" y="2014887"/>
            <a:ext cx="3766675" cy="2154442"/>
          </a:xfrm>
          <a:prstGeom prst="rect">
            <a:avLst/>
          </a:prstGeom>
        </p:spPr>
      </p:pic>
      <p:pic>
        <p:nvPicPr>
          <p:cNvPr id="7" name="图片 6">
            <a:extLst>
              <a:ext uri="{FF2B5EF4-FFF2-40B4-BE49-F238E27FC236}">
                <a16:creationId xmlns:a16="http://schemas.microsoft.com/office/drawing/2014/main" id="{7C61B407-6394-4BAE-BB8E-4D3667428AE5}"/>
              </a:ext>
            </a:extLst>
          </p:cNvPr>
          <p:cNvPicPr>
            <a:picLocks noChangeAspect="1"/>
          </p:cNvPicPr>
          <p:nvPr/>
        </p:nvPicPr>
        <p:blipFill>
          <a:blip r:embed="rId3"/>
          <a:stretch>
            <a:fillRect/>
          </a:stretch>
        </p:blipFill>
        <p:spPr>
          <a:xfrm>
            <a:off x="435170" y="2527159"/>
            <a:ext cx="4384962" cy="1273053"/>
          </a:xfrm>
          <a:prstGeom prst="rect">
            <a:avLst/>
          </a:prstGeom>
        </p:spPr>
      </p:pic>
    </p:spTree>
    <p:extLst>
      <p:ext uri="{BB962C8B-B14F-4D97-AF65-F5344CB8AC3E}">
        <p14:creationId xmlns:p14="http://schemas.microsoft.com/office/powerpoint/2010/main" val="471279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FE1A5-F9A9-4222-8890-705A022F08DC}"/>
              </a:ext>
            </a:extLst>
          </p:cNvPr>
          <p:cNvSpPr>
            <a:spLocks noGrp="1"/>
          </p:cNvSpPr>
          <p:nvPr>
            <p:ph type="title"/>
          </p:nvPr>
        </p:nvSpPr>
        <p:spPr/>
        <p:txBody>
          <a:bodyPr/>
          <a:lstStyle/>
          <a:p>
            <a:r>
              <a:rPr lang="zh-CN" altLang="en-US" dirty="0"/>
              <a:t>基于模型的</a:t>
            </a:r>
            <a:r>
              <a:rPr lang="en-US" altLang="zh-CN" dirty="0"/>
              <a:t>OPC</a:t>
            </a:r>
            <a:endParaRPr lang="zh-CN" altLang="en-US" dirty="0"/>
          </a:p>
        </p:txBody>
      </p:sp>
      <p:sp>
        <p:nvSpPr>
          <p:cNvPr id="3" name="内容占位符 2">
            <a:extLst>
              <a:ext uri="{FF2B5EF4-FFF2-40B4-BE49-F238E27FC236}">
                <a16:creationId xmlns:a16="http://schemas.microsoft.com/office/drawing/2014/main" id="{7FB0E561-9A4E-450A-A1E6-151B9A0C07D2}"/>
              </a:ext>
            </a:extLst>
          </p:cNvPr>
          <p:cNvSpPr>
            <a:spLocks noGrp="1"/>
          </p:cNvSpPr>
          <p:nvPr>
            <p:ph idx="1"/>
          </p:nvPr>
        </p:nvSpPr>
        <p:spPr/>
        <p:txBody>
          <a:bodyPr>
            <a:normAutofit/>
          </a:bodyPr>
          <a:lstStyle/>
          <a:p>
            <a:r>
              <a:rPr lang="zh-CN" altLang="en-US" sz="1200" b="0" i="0" dirty="0">
                <a:solidFill>
                  <a:srgbClr val="333333"/>
                </a:solidFill>
                <a:effectLst/>
                <a:latin typeface="-apple-system-font"/>
              </a:rPr>
              <a:t>首先把设计图形的边缘识别出来并打断（称之为</a:t>
            </a:r>
            <a:r>
              <a:rPr lang="en-US" altLang="zh-CN" sz="1200" b="0" i="0" dirty="0">
                <a:solidFill>
                  <a:srgbClr val="333333"/>
                </a:solidFill>
                <a:effectLst/>
                <a:latin typeface="-apple-system-font"/>
              </a:rPr>
              <a:t>segment</a:t>
            </a:r>
            <a:r>
              <a:rPr lang="zh-CN" altLang="en-US" sz="1200" b="0" i="0" dirty="0">
                <a:solidFill>
                  <a:srgbClr val="333333"/>
                </a:solidFill>
                <a:effectLst/>
                <a:latin typeface="-apple-system-font"/>
              </a:rPr>
              <a:t>），让每一个</a:t>
            </a:r>
            <a:r>
              <a:rPr lang="en-US" altLang="zh-CN" sz="1200" b="0" i="0" dirty="0">
                <a:solidFill>
                  <a:srgbClr val="333333"/>
                </a:solidFill>
                <a:effectLst/>
                <a:latin typeface="-apple-system-font"/>
              </a:rPr>
              <a:t>segment</a:t>
            </a:r>
            <a:r>
              <a:rPr lang="zh-CN" altLang="en-US" sz="1200" b="0" i="0" dirty="0">
                <a:solidFill>
                  <a:srgbClr val="333333"/>
                </a:solidFill>
                <a:effectLst/>
                <a:latin typeface="-apple-system-font"/>
              </a:rPr>
              <a:t>可以自由移动。基于</a:t>
            </a:r>
            <a:r>
              <a:rPr lang="zh-CN" altLang="en-US" sz="1200" b="1" i="0" dirty="0">
                <a:solidFill>
                  <a:srgbClr val="333333"/>
                </a:solidFill>
                <a:effectLst/>
                <a:latin typeface="-apple-system-font"/>
              </a:rPr>
              <a:t>模型</a:t>
            </a:r>
            <a:r>
              <a:rPr lang="zh-CN" altLang="en-US" sz="1200" b="0" i="0" dirty="0">
                <a:solidFill>
                  <a:srgbClr val="333333"/>
                </a:solidFill>
                <a:effectLst/>
                <a:latin typeface="-apple-system-font"/>
              </a:rPr>
              <a:t>计算出曝光后的图形并和设计的图形对比，它们之间的差别称之为边缘放置误差（</a:t>
            </a:r>
            <a:r>
              <a:rPr lang="en-US" altLang="zh-CN" sz="1200" b="0" i="0" dirty="0">
                <a:solidFill>
                  <a:srgbClr val="333333"/>
                </a:solidFill>
                <a:effectLst/>
                <a:latin typeface="-apple-system-font"/>
              </a:rPr>
              <a:t>EPE</a:t>
            </a:r>
            <a:r>
              <a:rPr lang="zh-CN" altLang="en-US" sz="1200" b="0" i="0" dirty="0">
                <a:solidFill>
                  <a:srgbClr val="333333"/>
                </a:solidFill>
                <a:effectLst/>
                <a:latin typeface="-apple-system-font"/>
              </a:rPr>
              <a:t>），是用来衡量修正质量的指标</a:t>
            </a:r>
            <a:endParaRPr lang="en-US" altLang="zh-CN" sz="1200" b="0" i="0" dirty="0">
              <a:solidFill>
                <a:srgbClr val="333333"/>
              </a:solidFill>
              <a:effectLst/>
              <a:latin typeface="-apple-system-font"/>
            </a:endParaRPr>
          </a:p>
          <a:p>
            <a:endParaRPr lang="en-US" altLang="zh-CN" sz="1200" b="0" i="0" dirty="0">
              <a:solidFill>
                <a:srgbClr val="333333"/>
              </a:solidFill>
              <a:effectLst/>
              <a:latin typeface="-apple-system-font"/>
            </a:endParaRPr>
          </a:p>
          <a:p>
            <a:r>
              <a:rPr lang="zh-CN" altLang="en-US" sz="1200" b="0" i="0" dirty="0">
                <a:solidFill>
                  <a:srgbClr val="333333"/>
                </a:solidFill>
                <a:effectLst/>
                <a:latin typeface="-apple-system-font"/>
              </a:rPr>
              <a:t>移动</a:t>
            </a:r>
            <a:r>
              <a:rPr lang="en-US" altLang="zh-CN" sz="1200" b="0" i="0" dirty="0">
                <a:solidFill>
                  <a:srgbClr val="333333"/>
                </a:solidFill>
                <a:effectLst/>
                <a:latin typeface="-apple-system-font"/>
              </a:rPr>
              <a:t>segment</a:t>
            </a:r>
            <a:r>
              <a:rPr lang="zh-CN" altLang="en-US" sz="1200" b="0" i="0" dirty="0">
                <a:solidFill>
                  <a:srgbClr val="333333"/>
                </a:solidFill>
                <a:effectLst/>
                <a:latin typeface="-apple-system-font"/>
              </a:rPr>
              <a:t>位置，并计算出对应的边缘放置误差，根据当前误差决定下一步如何移动。这个过程不断反复，直到计算出的边缘放置误差达到可以接受的值。</a:t>
            </a:r>
            <a:endParaRPr lang="zh-CN" altLang="en-US" sz="1200" dirty="0"/>
          </a:p>
        </p:txBody>
      </p:sp>
      <p:sp>
        <p:nvSpPr>
          <p:cNvPr id="4" name="日期占位符 3">
            <a:extLst>
              <a:ext uri="{FF2B5EF4-FFF2-40B4-BE49-F238E27FC236}">
                <a16:creationId xmlns:a16="http://schemas.microsoft.com/office/drawing/2014/main" id="{ED3B12A9-C025-4099-B9A0-05B12B44CE52}"/>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47C3A2A1-7AFD-4DBD-96B5-93AE02AA78BC}"/>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19</a:t>
            </a:fld>
            <a:endParaRPr lang="zh-CN" altLang="en-US" dirty="0"/>
          </a:p>
        </p:txBody>
      </p:sp>
      <p:sp>
        <p:nvSpPr>
          <p:cNvPr id="7" name="箭头: 环形 6">
            <a:extLst>
              <a:ext uri="{FF2B5EF4-FFF2-40B4-BE49-F238E27FC236}">
                <a16:creationId xmlns:a16="http://schemas.microsoft.com/office/drawing/2014/main" id="{B6CA8981-A034-4C48-95F4-FD0181DF43B0}"/>
              </a:ext>
            </a:extLst>
          </p:cNvPr>
          <p:cNvSpPr/>
          <p:nvPr/>
        </p:nvSpPr>
        <p:spPr>
          <a:xfrm rot="10800000">
            <a:off x="4653116" y="4251145"/>
            <a:ext cx="3403892" cy="2171731"/>
          </a:xfrm>
          <a:prstGeom prst="circularArrow">
            <a:avLst>
              <a:gd name="adj1" fmla="val 12500"/>
              <a:gd name="adj2" fmla="val 1142319"/>
              <a:gd name="adj3" fmla="val 20457681"/>
              <a:gd name="adj4" fmla="val 10800000"/>
              <a:gd name="adj5" fmla="val 18582"/>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 name="Text Box 46">
            <a:extLst>
              <a:ext uri="{FF2B5EF4-FFF2-40B4-BE49-F238E27FC236}">
                <a16:creationId xmlns:a16="http://schemas.microsoft.com/office/drawing/2014/main" id="{CE6160C1-5B1C-4202-B74A-5701EAB24E7A}"/>
              </a:ext>
            </a:extLst>
          </p:cNvPr>
          <p:cNvSpPr txBox="1">
            <a:spLocks noChangeArrowheads="1"/>
          </p:cNvSpPr>
          <p:nvPr/>
        </p:nvSpPr>
        <p:spPr bwMode="auto">
          <a:xfrm>
            <a:off x="7042270" y="6157368"/>
            <a:ext cx="1388214" cy="33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spcBef>
                <a:spcPct val="50000"/>
              </a:spcBef>
            </a:pPr>
            <a:r>
              <a:rPr lang="en-US" altLang="zh-CN" sz="1600" dirty="0">
                <a:solidFill>
                  <a:srgbClr val="1C7DDB"/>
                </a:solidFill>
                <a:latin typeface="Arial" charset="0"/>
                <a:ea typeface="宋体" pitchFamily="2" charset="-122"/>
              </a:rPr>
              <a:t>   </a:t>
            </a:r>
            <a:r>
              <a:rPr lang="en-US" altLang="zh-CN" sz="1400" dirty="0">
                <a:solidFill>
                  <a:srgbClr val="1C7DDB"/>
                </a:solidFill>
                <a:latin typeface="Arial" charset="0"/>
                <a:ea typeface="宋体" pitchFamily="2" charset="-122"/>
              </a:rPr>
              <a:t>iteratively</a:t>
            </a:r>
            <a:endParaRPr lang="en-US" altLang="zh-CN" sz="1600" dirty="0">
              <a:solidFill>
                <a:srgbClr val="1C7DDB"/>
              </a:solidFill>
              <a:latin typeface="Arial" charset="0"/>
              <a:ea typeface="宋体" pitchFamily="2" charset="-122"/>
            </a:endParaRPr>
          </a:p>
        </p:txBody>
      </p:sp>
      <p:pic>
        <p:nvPicPr>
          <p:cNvPr id="11" name="图片 10" descr="图片包含 游戏机, 鸟&#10;&#10;描述已自动生成">
            <a:extLst>
              <a:ext uri="{FF2B5EF4-FFF2-40B4-BE49-F238E27FC236}">
                <a16:creationId xmlns:a16="http://schemas.microsoft.com/office/drawing/2014/main" id="{CF7C7F35-BCCF-4E49-8703-C6BC11AB7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85" y="3807201"/>
            <a:ext cx="1176630" cy="1301424"/>
          </a:xfrm>
          <a:prstGeom prst="rect">
            <a:avLst/>
          </a:prstGeom>
        </p:spPr>
      </p:pic>
      <p:pic>
        <p:nvPicPr>
          <p:cNvPr id="13" name="图片 12" descr="图片包含 游戏机, 体育, 桌子&#10;&#10;描述已自动生成">
            <a:extLst>
              <a:ext uri="{FF2B5EF4-FFF2-40B4-BE49-F238E27FC236}">
                <a16:creationId xmlns:a16="http://schemas.microsoft.com/office/drawing/2014/main" id="{E60A3D40-5D28-4E50-B6A6-E2F26E322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209" y="3727926"/>
            <a:ext cx="1265293" cy="1483447"/>
          </a:xfrm>
          <a:prstGeom prst="rect">
            <a:avLst/>
          </a:prstGeom>
        </p:spPr>
      </p:pic>
      <p:pic>
        <p:nvPicPr>
          <p:cNvPr id="15" name="图片 14" descr="截图里有图片&#10;&#10;描述已自动生成">
            <a:extLst>
              <a:ext uri="{FF2B5EF4-FFF2-40B4-BE49-F238E27FC236}">
                <a16:creationId xmlns:a16="http://schemas.microsoft.com/office/drawing/2014/main" id="{6C4B8565-5602-4188-9D86-9D03B6BC4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829" y="3765533"/>
            <a:ext cx="1272601" cy="1483447"/>
          </a:xfrm>
          <a:prstGeom prst="rect">
            <a:avLst/>
          </a:prstGeom>
        </p:spPr>
      </p:pic>
      <p:pic>
        <p:nvPicPr>
          <p:cNvPr id="17" name="图片 16" descr="图片包含 游戏机, 体育&#10;&#10;描述已自动生成">
            <a:extLst>
              <a:ext uri="{FF2B5EF4-FFF2-40B4-BE49-F238E27FC236}">
                <a16:creationId xmlns:a16="http://schemas.microsoft.com/office/drawing/2014/main" id="{02E947B8-6B74-473D-B0DA-567342773C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1359" y="3708154"/>
            <a:ext cx="1272601" cy="1598606"/>
          </a:xfrm>
          <a:prstGeom prst="rect">
            <a:avLst/>
          </a:prstGeom>
        </p:spPr>
      </p:pic>
      <p:pic>
        <p:nvPicPr>
          <p:cNvPr id="19" name="图片 18" descr="地图上有字&#10;&#10;描述已自动生成">
            <a:extLst>
              <a:ext uri="{FF2B5EF4-FFF2-40B4-BE49-F238E27FC236}">
                <a16:creationId xmlns:a16="http://schemas.microsoft.com/office/drawing/2014/main" id="{59C08BD8-16C9-420E-A942-ECC7804ADF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4635" y="3768659"/>
            <a:ext cx="1232645" cy="1378508"/>
          </a:xfrm>
          <a:prstGeom prst="rect">
            <a:avLst/>
          </a:prstGeom>
        </p:spPr>
      </p:pic>
      <p:sp>
        <p:nvSpPr>
          <p:cNvPr id="21" name="Text Box 31">
            <a:extLst>
              <a:ext uri="{FF2B5EF4-FFF2-40B4-BE49-F238E27FC236}">
                <a16:creationId xmlns:a16="http://schemas.microsoft.com/office/drawing/2014/main" id="{0E205B3D-72C7-4169-9DC1-E3B1C9A992AC}"/>
              </a:ext>
            </a:extLst>
          </p:cNvPr>
          <p:cNvSpPr txBox="1">
            <a:spLocks noChangeArrowheads="1"/>
          </p:cNvSpPr>
          <p:nvPr/>
        </p:nvSpPr>
        <p:spPr bwMode="auto">
          <a:xfrm>
            <a:off x="1611224" y="3224063"/>
            <a:ext cx="1843926" cy="630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spcBef>
                <a:spcPct val="50000"/>
              </a:spcBef>
            </a:pPr>
            <a:r>
              <a:rPr lang="en-US" altLang="zh-TW" sz="1400" dirty="0">
                <a:solidFill>
                  <a:srgbClr val="1C7DDB"/>
                </a:solidFill>
                <a:latin typeface="Arial" charset="0"/>
                <a:ea typeface="宋体" pitchFamily="2" charset="-122"/>
              </a:rPr>
              <a:t>Break Edge</a:t>
            </a:r>
          </a:p>
          <a:p>
            <a:pPr algn="ctr" eaLnBrk="1" hangingPunct="1">
              <a:spcBef>
                <a:spcPct val="50000"/>
              </a:spcBef>
            </a:pPr>
            <a:r>
              <a:rPr lang="en-US" altLang="zh-CN" sz="1400" dirty="0">
                <a:solidFill>
                  <a:srgbClr val="1C7DDB"/>
                </a:solidFill>
                <a:latin typeface="Arial" charset="0"/>
                <a:ea typeface="宋体" pitchFamily="2" charset="-122"/>
              </a:rPr>
              <a:t>Place Merit Points</a:t>
            </a:r>
          </a:p>
        </p:txBody>
      </p:sp>
      <p:sp>
        <p:nvSpPr>
          <p:cNvPr id="23" name="Text Box 46">
            <a:extLst>
              <a:ext uri="{FF2B5EF4-FFF2-40B4-BE49-F238E27FC236}">
                <a16:creationId xmlns:a16="http://schemas.microsoft.com/office/drawing/2014/main" id="{90160123-0F59-4A33-831D-CDE8888209DC}"/>
              </a:ext>
            </a:extLst>
          </p:cNvPr>
          <p:cNvSpPr txBox="1">
            <a:spLocks noChangeArrowheads="1"/>
          </p:cNvSpPr>
          <p:nvPr/>
        </p:nvSpPr>
        <p:spPr bwMode="auto">
          <a:xfrm>
            <a:off x="186244" y="3386414"/>
            <a:ext cx="1388214" cy="33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spcBef>
                <a:spcPct val="50000"/>
              </a:spcBef>
            </a:pPr>
            <a:r>
              <a:rPr lang="en-US" altLang="zh-CN" sz="1600" dirty="0">
                <a:solidFill>
                  <a:srgbClr val="1C7DDB"/>
                </a:solidFill>
                <a:latin typeface="Arial" charset="0"/>
                <a:ea typeface="宋体" pitchFamily="2" charset="-122"/>
              </a:rPr>
              <a:t>   </a:t>
            </a:r>
            <a:r>
              <a:rPr lang="en-US" altLang="zh-CN" sz="1400" dirty="0">
                <a:solidFill>
                  <a:srgbClr val="1C7DDB"/>
                </a:solidFill>
                <a:latin typeface="Arial" charset="0"/>
                <a:ea typeface="宋体" pitchFamily="2" charset="-122"/>
              </a:rPr>
              <a:t>Target</a:t>
            </a:r>
            <a:endParaRPr lang="en-US" altLang="zh-CN" sz="1600" dirty="0">
              <a:solidFill>
                <a:srgbClr val="1C7DDB"/>
              </a:solidFill>
              <a:latin typeface="Arial" charset="0"/>
              <a:ea typeface="宋体" pitchFamily="2" charset="-122"/>
            </a:endParaRPr>
          </a:p>
        </p:txBody>
      </p:sp>
      <p:sp>
        <p:nvSpPr>
          <p:cNvPr id="25" name="AutoShape 16">
            <a:extLst>
              <a:ext uri="{FF2B5EF4-FFF2-40B4-BE49-F238E27FC236}">
                <a16:creationId xmlns:a16="http://schemas.microsoft.com/office/drawing/2014/main" id="{1B07C8FC-DFB7-461F-A80C-9EC6687BA3FC}"/>
              </a:ext>
            </a:extLst>
          </p:cNvPr>
          <p:cNvSpPr>
            <a:spLocks noChangeArrowheads="1"/>
          </p:cNvSpPr>
          <p:nvPr/>
        </p:nvSpPr>
        <p:spPr bwMode="auto">
          <a:xfrm>
            <a:off x="1362548" y="4387564"/>
            <a:ext cx="253447" cy="245772"/>
          </a:xfrm>
          <a:prstGeom prst="rightArrow">
            <a:avLst>
              <a:gd name="adj1" fmla="val 50000"/>
              <a:gd name="adj2" fmla="val 39063"/>
            </a:avLst>
          </a:prstGeom>
          <a:solidFill>
            <a:schemeClr val="accent1"/>
          </a:solidFill>
          <a:ln w="19050" cap="sq"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endParaRPr lang="en-US" altLang="en-US"/>
          </a:p>
        </p:txBody>
      </p:sp>
      <p:sp>
        <p:nvSpPr>
          <p:cNvPr id="27" name="AutoShape 21">
            <a:extLst>
              <a:ext uri="{FF2B5EF4-FFF2-40B4-BE49-F238E27FC236}">
                <a16:creationId xmlns:a16="http://schemas.microsoft.com/office/drawing/2014/main" id="{51C2B58A-6525-4C33-BFDB-DB3201578BED}"/>
              </a:ext>
            </a:extLst>
          </p:cNvPr>
          <p:cNvSpPr>
            <a:spLocks noChangeArrowheads="1"/>
          </p:cNvSpPr>
          <p:nvPr/>
        </p:nvSpPr>
        <p:spPr bwMode="auto">
          <a:xfrm>
            <a:off x="7021498" y="4379053"/>
            <a:ext cx="207826" cy="245772"/>
          </a:xfrm>
          <a:prstGeom prst="rightArrow">
            <a:avLst>
              <a:gd name="adj1" fmla="val 50000"/>
              <a:gd name="adj2" fmla="val 32031"/>
            </a:avLst>
          </a:prstGeom>
          <a:solidFill>
            <a:schemeClr val="accent1"/>
          </a:solidFill>
          <a:ln w="19050" cap="sq"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endParaRPr lang="en-US" altLang="en-US"/>
          </a:p>
        </p:txBody>
      </p:sp>
      <p:sp>
        <p:nvSpPr>
          <p:cNvPr id="29" name="Text Box 24">
            <a:extLst>
              <a:ext uri="{FF2B5EF4-FFF2-40B4-BE49-F238E27FC236}">
                <a16:creationId xmlns:a16="http://schemas.microsoft.com/office/drawing/2014/main" id="{08245FAC-22D9-46BB-84D0-5D9C4C39FF6C}"/>
              </a:ext>
            </a:extLst>
          </p:cNvPr>
          <p:cNvSpPr txBox="1">
            <a:spLocks noChangeArrowheads="1"/>
          </p:cNvSpPr>
          <p:nvPr/>
        </p:nvSpPr>
        <p:spPr bwMode="auto">
          <a:xfrm>
            <a:off x="3738626" y="3254340"/>
            <a:ext cx="1658145"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spcBef>
                <a:spcPct val="50000"/>
              </a:spcBef>
            </a:pPr>
            <a:r>
              <a:rPr lang="en-US" altLang="zh-TW" sz="1400" b="1" dirty="0">
                <a:solidFill>
                  <a:srgbClr val="00B050"/>
                </a:solidFill>
                <a:latin typeface="Arial" charset="0"/>
                <a:ea typeface="宋体" pitchFamily="2" charset="-122"/>
              </a:rPr>
              <a:t>Model</a:t>
            </a:r>
            <a:r>
              <a:rPr lang="en-US" altLang="zh-TW" sz="1400" dirty="0">
                <a:solidFill>
                  <a:srgbClr val="1C7DDB"/>
                </a:solidFill>
                <a:latin typeface="Arial" charset="0"/>
                <a:ea typeface="宋体" pitchFamily="2" charset="-122"/>
              </a:rPr>
              <a:t> simulation to obtain contour</a:t>
            </a:r>
            <a:endParaRPr lang="en-US" altLang="zh-CN" sz="1400" dirty="0">
              <a:solidFill>
                <a:srgbClr val="1C7DDB"/>
              </a:solidFill>
              <a:latin typeface="Arial" charset="0"/>
              <a:ea typeface="宋体" pitchFamily="2" charset="-122"/>
            </a:endParaRPr>
          </a:p>
        </p:txBody>
      </p:sp>
      <p:sp>
        <p:nvSpPr>
          <p:cNvPr id="31" name="Text Box 36">
            <a:extLst>
              <a:ext uri="{FF2B5EF4-FFF2-40B4-BE49-F238E27FC236}">
                <a16:creationId xmlns:a16="http://schemas.microsoft.com/office/drawing/2014/main" id="{9603E079-DD96-4536-80F9-726E75549423}"/>
              </a:ext>
            </a:extLst>
          </p:cNvPr>
          <p:cNvSpPr txBox="1">
            <a:spLocks noChangeArrowheads="1"/>
          </p:cNvSpPr>
          <p:nvPr/>
        </p:nvSpPr>
        <p:spPr bwMode="auto">
          <a:xfrm>
            <a:off x="5691040" y="3311512"/>
            <a:ext cx="127253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spcBef>
                <a:spcPct val="50000"/>
              </a:spcBef>
            </a:pPr>
            <a:r>
              <a:rPr lang="en-US" altLang="zh-TW" sz="1400" dirty="0">
                <a:solidFill>
                  <a:srgbClr val="1C7DDB"/>
                </a:solidFill>
                <a:latin typeface="Arial" charset="0"/>
                <a:ea typeface="宋体" pitchFamily="2" charset="-122"/>
              </a:rPr>
              <a:t>Move the edges</a:t>
            </a:r>
            <a:endParaRPr lang="en-US" altLang="zh-CN" sz="1400" dirty="0">
              <a:solidFill>
                <a:srgbClr val="1C7DDB"/>
              </a:solidFill>
              <a:latin typeface="Arial" charset="0"/>
              <a:ea typeface="宋体" pitchFamily="2" charset="-122"/>
            </a:endParaRPr>
          </a:p>
        </p:txBody>
      </p:sp>
      <p:sp>
        <p:nvSpPr>
          <p:cNvPr id="33" name="Text Box 37">
            <a:extLst>
              <a:ext uri="{FF2B5EF4-FFF2-40B4-BE49-F238E27FC236}">
                <a16:creationId xmlns:a16="http://schemas.microsoft.com/office/drawing/2014/main" id="{F60B748C-9219-4CAF-8EF9-C0FACA8D6D0F}"/>
              </a:ext>
            </a:extLst>
          </p:cNvPr>
          <p:cNvSpPr txBox="1">
            <a:spLocks noChangeArrowheads="1"/>
          </p:cNvSpPr>
          <p:nvPr/>
        </p:nvSpPr>
        <p:spPr bwMode="auto">
          <a:xfrm>
            <a:off x="7473002" y="3352327"/>
            <a:ext cx="167099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spcBef>
                <a:spcPct val="50000"/>
              </a:spcBef>
            </a:pPr>
            <a:r>
              <a:rPr lang="en-US" altLang="zh-CN" sz="1400" dirty="0">
                <a:solidFill>
                  <a:srgbClr val="1C7DDB"/>
                </a:solidFill>
                <a:latin typeface="Arial" charset="0"/>
                <a:ea typeface="宋体" pitchFamily="2" charset="-122"/>
              </a:rPr>
              <a:t>Model s</a:t>
            </a:r>
            <a:r>
              <a:rPr lang="en-US" altLang="zh-TW" sz="1400" dirty="0">
                <a:solidFill>
                  <a:srgbClr val="1C7DDB"/>
                </a:solidFill>
                <a:latin typeface="Arial" charset="0"/>
                <a:ea typeface="宋体" pitchFamily="2" charset="-122"/>
              </a:rPr>
              <a:t>imulat</a:t>
            </a:r>
            <a:r>
              <a:rPr lang="en-US" altLang="zh-CN" sz="1400" dirty="0">
                <a:solidFill>
                  <a:srgbClr val="1C7DDB"/>
                </a:solidFill>
                <a:latin typeface="Arial" charset="0"/>
                <a:ea typeface="宋体" pitchFamily="2" charset="-122"/>
              </a:rPr>
              <a:t>ion</a:t>
            </a:r>
            <a:r>
              <a:rPr lang="en-US" altLang="zh-TW" sz="1400" dirty="0">
                <a:solidFill>
                  <a:srgbClr val="1C7DDB"/>
                </a:solidFill>
                <a:latin typeface="Arial" charset="0"/>
                <a:ea typeface="宋体" pitchFamily="2" charset="-122"/>
              </a:rPr>
              <a:t> again</a:t>
            </a:r>
            <a:endParaRPr lang="en-US" altLang="zh-CN" sz="1400" dirty="0">
              <a:solidFill>
                <a:srgbClr val="1C7DDB"/>
              </a:solidFill>
              <a:latin typeface="Arial" charset="0"/>
              <a:ea typeface="宋体" pitchFamily="2" charset="-122"/>
            </a:endParaRPr>
          </a:p>
        </p:txBody>
      </p:sp>
      <p:sp>
        <p:nvSpPr>
          <p:cNvPr id="35" name="AutoShape 18">
            <a:extLst>
              <a:ext uri="{FF2B5EF4-FFF2-40B4-BE49-F238E27FC236}">
                <a16:creationId xmlns:a16="http://schemas.microsoft.com/office/drawing/2014/main" id="{4F715E82-0798-4C06-930E-016BC506298A}"/>
              </a:ext>
            </a:extLst>
          </p:cNvPr>
          <p:cNvSpPr>
            <a:spLocks noChangeArrowheads="1"/>
          </p:cNvSpPr>
          <p:nvPr/>
        </p:nvSpPr>
        <p:spPr bwMode="auto">
          <a:xfrm>
            <a:off x="5201083" y="4380163"/>
            <a:ext cx="253447" cy="245772"/>
          </a:xfrm>
          <a:prstGeom prst="rightArrow">
            <a:avLst>
              <a:gd name="adj1" fmla="val 50000"/>
              <a:gd name="adj2" fmla="val 39063"/>
            </a:avLst>
          </a:prstGeom>
          <a:solidFill>
            <a:schemeClr val="accent1"/>
          </a:solidFill>
          <a:ln w="19050" cap="sq"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endParaRPr lang="en-US" altLang="en-US"/>
          </a:p>
        </p:txBody>
      </p:sp>
      <p:sp>
        <p:nvSpPr>
          <p:cNvPr id="37" name="AutoShape 17">
            <a:extLst>
              <a:ext uri="{FF2B5EF4-FFF2-40B4-BE49-F238E27FC236}">
                <a16:creationId xmlns:a16="http://schemas.microsoft.com/office/drawing/2014/main" id="{8A840F7D-A9DF-41F0-A79C-E9E90514A956}"/>
              </a:ext>
            </a:extLst>
          </p:cNvPr>
          <p:cNvSpPr>
            <a:spLocks noChangeArrowheads="1"/>
          </p:cNvSpPr>
          <p:nvPr/>
        </p:nvSpPr>
        <p:spPr bwMode="auto">
          <a:xfrm>
            <a:off x="3355861" y="4387564"/>
            <a:ext cx="253447" cy="245772"/>
          </a:xfrm>
          <a:prstGeom prst="rightArrow">
            <a:avLst>
              <a:gd name="adj1" fmla="val 50000"/>
              <a:gd name="adj2" fmla="val 39063"/>
            </a:avLst>
          </a:prstGeom>
          <a:solidFill>
            <a:schemeClr val="accent1"/>
          </a:solidFill>
          <a:ln w="19050" cap="sq"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endParaRPr lang="en-US" altLang="en-US"/>
          </a:p>
        </p:txBody>
      </p:sp>
    </p:spTree>
    <p:extLst>
      <p:ext uri="{BB962C8B-B14F-4D97-AF65-F5344CB8AC3E}">
        <p14:creationId xmlns:p14="http://schemas.microsoft.com/office/powerpoint/2010/main" val="1486450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2D488D7-6B98-42E3-81D1-BF20A7449BDD}"/>
              </a:ext>
            </a:extLst>
          </p:cNvPr>
          <p:cNvSpPr>
            <a:spLocks noGrp="1"/>
          </p:cNvSpPr>
          <p:nvPr>
            <p:ph type="ctrTitle"/>
          </p:nvPr>
        </p:nvSpPr>
        <p:spPr/>
        <p:txBody>
          <a:bodyPr/>
          <a:lstStyle/>
          <a:p>
            <a:r>
              <a:rPr lang="zh-CN" altLang="en-US" dirty="0"/>
              <a:t>通论</a:t>
            </a:r>
          </a:p>
        </p:txBody>
      </p:sp>
      <p:sp>
        <p:nvSpPr>
          <p:cNvPr id="7" name="副标题 6">
            <a:extLst>
              <a:ext uri="{FF2B5EF4-FFF2-40B4-BE49-F238E27FC236}">
                <a16:creationId xmlns:a16="http://schemas.microsoft.com/office/drawing/2014/main" id="{37156EBD-326A-4FDD-A3C2-10B5DE298EC1}"/>
              </a:ext>
            </a:extLst>
          </p:cNvPr>
          <p:cNvSpPr>
            <a:spLocks noGrp="1"/>
          </p:cNvSpPr>
          <p:nvPr>
            <p:ph type="subTitle" idx="1"/>
          </p:nvPr>
        </p:nvSpPr>
        <p:spPr/>
        <p:txBody>
          <a:bodyPr/>
          <a:lstStyle/>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DDA85DD-981A-4528-A2D2-088940EB14A8}"/>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F1148AD4-D76E-404A-BBD4-3F19F00E7D05}"/>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2</a:t>
            </a:fld>
            <a:endParaRPr lang="zh-CN" altLang="en-US" dirty="0"/>
          </a:p>
        </p:txBody>
      </p:sp>
    </p:spTree>
    <p:extLst>
      <p:ext uri="{BB962C8B-B14F-4D97-AF65-F5344CB8AC3E}">
        <p14:creationId xmlns:p14="http://schemas.microsoft.com/office/powerpoint/2010/main" val="3913441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1612A-EAC4-4B64-969D-4F4F3E41B8A9}"/>
              </a:ext>
            </a:extLst>
          </p:cNvPr>
          <p:cNvSpPr>
            <a:spLocks noGrp="1"/>
          </p:cNvSpPr>
          <p:nvPr>
            <p:ph type="title"/>
          </p:nvPr>
        </p:nvSpPr>
        <p:spPr/>
        <p:txBody>
          <a:bodyPr/>
          <a:lstStyle/>
          <a:p>
            <a:r>
              <a:rPr lang="zh-CN" altLang="en-US" dirty="0"/>
              <a:t>曝光辅助图形</a:t>
            </a:r>
          </a:p>
        </p:txBody>
      </p:sp>
      <p:sp>
        <p:nvSpPr>
          <p:cNvPr id="3" name="内容占位符 2">
            <a:extLst>
              <a:ext uri="{FF2B5EF4-FFF2-40B4-BE49-F238E27FC236}">
                <a16:creationId xmlns:a16="http://schemas.microsoft.com/office/drawing/2014/main" id="{46EC9C23-2F00-4D92-BEB0-E3B9EE0BDE9A}"/>
              </a:ext>
            </a:extLst>
          </p:cNvPr>
          <p:cNvSpPr>
            <a:spLocks noGrp="1"/>
          </p:cNvSpPr>
          <p:nvPr>
            <p:ph idx="1"/>
          </p:nvPr>
        </p:nvSpPr>
        <p:spPr>
          <a:xfrm>
            <a:off x="615223" y="1253331"/>
            <a:ext cx="7886700" cy="4351338"/>
          </a:xfrm>
        </p:spPr>
        <p:txBody>
          <a:bodyPr>
            <a:normAutofit/>
          </a:bodyPr>
          <a:lstStyle/>
          <a:p>
            <a:r>
              <a:rPr lang="zh-CN" altLang="en-US" sz="1600" dirty="0">
                <a:solidFill>
                  <a:srgbClr val="333333"/>
                </a:solidFill>
                <a:latin typeface="-apple-system-font"/>
              </a:rPr>
              <a:t>版图</a:t>
            </a:r>
            <a:r>
              <a:rPr lang="zh-CN" altLang="en-US" sz="1600" b="0" i="0" dirty="0">
                <a:solidFill>
                  <a:srgbClr val="333333"/>
                </a:solidFill>
                <a:effectLst/>
                <a:latin typeface="-apple-system-font"/>
              </a:rPr>
              <a:t>设计中通常既有密集分布的图形（如等间距线条），也有稀疏的图形（如独立的线条），</a:t>
            </a:r>
            <a:r>
              <a:rPr lang="zh-CN" altLang="en-US" sz="1600" dirty="0">
                <a:solidFill>
                  <a:srgbClr val="333333"/>
                </a:solidFill>
                <a:latin typeface="-apple-system-font"/>
              </a:rPr>
              <a:t>理论和实验结果都清楚地表明，密集分布图形的光刻工艺窗口会明显大于稀疏图形的光刻工艺窗口。</a:t>
            </a:r>
            <a:endParaRPr lang="en-US" altLang="zh-CN" sz="1600" dirty="0">
              <a:solidFill>
                <a:srgbClr val="333333"/>
              </a:solidFill>
              <a:latin typeface="-apple-system-font"/>
            </a:endParaRPr>
          </a:p>
          <a:p>
            <a:endParaRPr lang="en-US" altLang="zh-CN" sz="1600" dirty="0">
              <a:solidFill>
                <a:srgbClr val="333333"/>
              </a:solidFill>
              <a:latin typeface="-apple-system-font"/>
            </a:endParaRPr>
          </a:p>
          <a:p>
            <a:r>
              <a:rPr lang="zh-CN" altLang="en-US" sz="1600" dirty="0">
                <a:solidFill>
                  <a:srgbClr val="333333"/>
                </a:solidFill>
                <a:latin typeface="-apple-system-font"/>
              </a:rPr>
              <a:t>在设计中添加曝光辅助图形可以解决这一问题，所谓曝光辅助图形是一些很细小的图形，它们被放置在稀疏设计图形的周围，使稀疏图形在光学的角度上看像密集图形从而起到提升光刻工艺窗口的作， 但这些辅助图形的最小尺寸小于光刻机的分辨率，最终却不会出现在硅片上。</a:t>
            </a:r>
            <a:endParaRPr lang="en-US" altLang="zh-CN" sz="1600" dirty="0">
              <a:solidFill>
                <a:srgbClr val="333333"/>
              </a:solidFill>
              <a:latin typeface="-apple-system-font"/>
            </a:endParaRPr>
          </a:p>
        </p:txBody>
      </p:sp>
      <p:sp>
        <p:nvSpPr>
          <p:cNvPr id="4" name="日期占位符 3">
            <a:extLst>
              <a:ext uri="{FF2B5EF4-FFF2-40B4-BE49-F238E27FC236}">
                <a16:creationId xmlns:a16="http://schemas.microsoft.com/office/drawing/2014/main" id="{2058E49B-9CE1-4324-8DE3-47CA11B83404}"/>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5F611266-1101-4F53-A76E-0B72BFEB7AF3}"/>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20</a:t>
            </a:fld>
            <a:endParaRPr lang="zh-CN" altLang="en-US" dirty="0"/>
          </a:p>
        </p:txBody>
      </p:sp>
      <p:pic>
        <p:nvPicPr>
          <p:cNvPr id="6" name="图片 5">
            <a:extLst>
              <a:ext uri="{FF2B5EF4-FFF2-40B4-BE49-F238E27FC236}">
                <a16:creationId xmlns:a16="http://schemas.microsoft.com/office/drawing/2014/main" id="{9F355059-A8D8-4AAB-9008-A8AC46E4DF05}"/>
              </a:ext>
            </a:extLst>
          </p:cNvPr>
          <p:cNvPicPr>
            <a:picLocks noChangeAspect="1"/>
          </p:cNvPicPr>
          <p:nvPr/>
        </p:nvPicPr>
        <p:blipFill>
          <a:blip r:embed="rId2"/>
          <a:stretch>
            <a:fillRect/>
          </a:stretch>
        </p:blipFill>
        <p:spPr>
          <a:xfrm>
            <a:off x="5090004" y="4362276"/>
            <a:ext cx="3210810" cy="1851792"/>
          </a:xfrm>
          <a:prstGeom prst="rect">
            <a:avLst/>
          </a:prstGeom>
        </p:spPr>
      </p:pic>
      <p:pic>
        <p:nvPicPr>
          <p:cNvPr id="7" name="图片 6">
            <a:extLst>
              <a:ext uri="{FF2B5EF4-FFF2-40B4-BE49-F238E27FC236}">
                <a16:creationId xmlns:a16="http://schemas.microsoft.com/office/drawing/2014/main" id="{ED8BCCFC-EA39-43B7-845C-1F9891CC2F6E}"/>
              </a:ext>
            </a:extLst>
          </p:cNvPr>
          <p:cNvPicPr>
            <a:picLocks noChangeAspect="1"/>
          </p:cNvPicPr>
          <p:nvPr/>
        </p:nvPicPr>
        <p:blipFill>
          <a:blip r:embed="rId3"/>
          <a:stretch>
            <a:fillRect/>
          </a:stretch>
        </p:blipFill>
        <p:spPr>
          <a:xfrm>
            <a:off x="1098152" y="4550136"/>
            <a:ext cx="2946354" cy="1481547"/>
          </a:xfrm>
          <a:prstGeom prst="rect">
            <a:avLst/>
          </a:prstGeom>
        </p:spPr>
      </p:pic>
    </p:spTree>
    <p:extLst>
      <p:ext uri="{BB962C8B-B14F-4D97-AF65-F5344CB8AC3E}">
        <p14:creationId xmlns:p14="http://schemas.microsoft.com/office/powerpoint/2010/main" val="857789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5B72D-8ED0-4341-A574-C7CDA1D8F905}"/>
              </a:ext>
            </a:extLst>
          </p:cNvPr>
          <p:cNvSpPr>
            <a:spLocks noGrp="1"/>
          </p:cNvSpPr>
          <p:nvPr>
            <p:ph type="title"/>
          </p:nvPr>
        </p:nvSpPr>
        <p:spPr/>
        <p:txBody>
          <a:bodyPr/>
          <a:lstStyle/>
          <a:p>
            <a:r>
              <a:rPr lang="zh-CN" altLang="en-US" dirty="0"/>
              <a:t>辅助图形如何得到？</a:t>
            </a:r>
          </a:p>
        </p:txBody>
      </p:sp>
      <p:sp>
        <p:nvSpPr>
          <p:cNvPr id="3" name="内容占位符 2">
            <a:extLst>
              <a:ext uri="{FF2B5EF4-FFF2-40B4-BE49-F238E27FC236}">
                <a16:creationId xmlns:a16="http://schemas.microsoft.com/office/drawing/2014/main" id="{FA0CD9E4-EF96-4781-B6C6-CA10FD89A20F}"/>
              </a:ext>
            </a:extLst>
          </p:cNvPr>
          <p:cNvSpPr>
            <a:spLocks noGrp="1"/>
          </p:cNvSpPr>
          <p:nvPr>
            <p:ph idx="1"/>
          </p:nvPr>
        </p:nvSpPr>
        <p:spPr>
          <a:xfrm>
            <a:off x="309869" y="1460203"/>
            <a:ext cx="5251560" cy="4351338"/>
          </a:xfrm>
        </p:spPr>
        <p:txBody>
          <a:bodyPr>
            <a:normAutofit fontScale="92500"/>
          </a:bodyPr>
          <a:lstStyle/>
          <a:p>
            <a:r>
              <a:rPr lang="zh-CN" altLang="en-US" sz="1600" dirty="0"/>
              <a:t>最简单的办法仍然是基于规则， 规则根据经验和实际流片数据获得。</a:t>
            </a:r>
            <a:endParaRPr lang="en-US" altLang="zh-CN" sz="1600" dirty="0"/>
          </a:p>
          <a:p>
            <a:endParaRPr lang="en-US" altLang="zh-CN" sz="1600" dirty="0"/>
          </a:p>
          <a:p>
            <a:endParaRPr lang="en-US" altLang="zh-CN" sz="1600" dirty="0"/>
          </a:p>
          <a:p>
            <a:r>
              <a:rPr lang="zh-CN" altLang="en-US" sz="1600" dirty="0"/>
              <a:t>虽然基于规则的辅助图形放置容易，但是要得到规则本身则非常费事，且基于规则的辅助图形对工艺窗口的改良帮助也是有限，随着技术节点的不断深入， 目前基于模型的辅助图形放置方式已经占了上风。</a:t>
            </a:r>
            <a:endParaRPr lang="en-US" altLang="zh-CN" sz="1600" dirty="0"/>
          </a:p>
          <a:p>
            <a:endParaRPr lang="en-US" altLang="zh-CN" sz="1600" dirty="0"/>
          </a:p>
          <a:p>
            <a:endParaRPr lang="en-US" altLang="zh-CN" sz="1600" dirty="0"/>
          </a:p>
          <a:p>
            <a:r>
              <a:rPr lang="zh-CN" altLang="en-US" sz="1600" dirty="0"/>
              <a:t>可基于模型来计算算辅助图形的尺寸和放置位置对成像比度的影响并据此进行调整，直到获得最大的成像对比度。</a:t>
            </a:r>
            <a:endParaRPr lang="en-US" altLang="zh-CN" sz="1600" dirty="0"/>
          </a:p>
          <a:p>
            <a:pPr marL="457200" lvl="1" indent="0">
              <a:buNone/>
            </a:pPr>
            <a:endParaRPr lang="zh-CN" altLang="en-US" sz="1400" dirty="0"/>
          </a:p>
        </p:txBody>
      </p:sp>
      <p:sp>
        <p:nvSpPr>
          <p:cNvPr id="4" name="日期占位符 3">
            <a:extLst>
              <a:ext uri="{FF2B5EF4-FFF2-40B4-BE49-F238E27FC236}">
                <a16:creationId xmlns:a16="http://schemas.microsoft.com/office/drawing/2014/main" id="{AF9E78E4-B794-417B-B993-DE1BB3DBFBC9}"/>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580A66C6-3ED3-4793-BA3A-134AD2767FA0}"/>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21</a:t>
            </a:fld>
            <a:endParaRPr lang="zh-CN" altLang="en-US" dirty="0"/>
          </a:p>
        </p:txBody>
      </p:sp>
      <p:pic>
        <p:nvPicPr>
          <p:cNvPr id="6" name="图片 5">
            <a:extLst>
              <a:ext uri="{FF2B5EF4-FFF2-40B4-BE49-F238E27FC236}">
                <a16:creationId xmlns:a16="http://schemas.microsoft.com/office/drawing/2014/main" id="{F63AB415-5D9A-4487-8EBC-5D9F096232E5}"/>
              </a:ext>
            </a:extLst>
          </p:cNvPr>
          <p:cNvPicPr>
            <a:picLocks noChangeAspect="1"/>
          </p:cNvPicPr>
          <p:nvPr/>
        </p:nvPicPr>
        <p:blipFill>
          <a:blip r:embed="rId2"/>
          <a:stretch>
            <a:fillRect/>
          </a:stretch>
        </p:blipFill>
        <p:spPr>
          <a:xfrm>
            <a:off x="5880210" y="1087174"/>
            <a:ext cx="2648565" cy="2096596"/>
          </a:xfrm>
          <a:prstGeom prst="rect">
            <a:avLst/>
          </a:prstGeom>
        </p:spPr>
      </p:pic>
      <p:pic>
        <p:nvPicPr>
          <p:cNvPr id="7" name="图片 6">
            <a:extLst>
              <a:ext uri="{FF2B5EF4-FFF2-40B4-BE49-F238E27FC236}">
                <a16:creationId xmlns:a16="http://schemas.microsoft.com/office/drawing/2014/main" id="{6F6F523C-A68D-4713-AC9E-974F4D8EED3C}"/>
              </a:ext>
            </a:extLst>
          </p:cNvPr>
          <p:cNvPicPr>
            <a:picLocks noChangeAspect="1"/>
          </p:cNvPicPr>
          <p:nvPr/>
        </p:nvPicPr>
        <p:blipFill>
          <a:blip r:embed="rId3"/>
          <a:stretch>
            <a:fillRect/>
          </a:stretch>
        </p:blipFill>
        <p:spPr>
          <a:xfrm>
            <a:off x="5768009" y="4051883"/>
            <a:ext cx="2937265" cy="2031039"/>
          </a:xfrm>
          <a:prstGeom prst="rect">
            <a:avLst/>
          </a:prstGeom>
        </p:spPr>
      </p:pic>
    </p:spTree>
    <p:extLst>
      <p:ext uri="{BB962C8B-B14F-4D97-AF65-F5344CB8AC3E}">
        <p14:creationId xmlns:p14="http://schemas.microsoft.com/office/powerpoint/2010/main" val="152259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AC2BD-398E-4F20-9966-AD3C731AE104}"/>
              </a:ext>
            </a:extLst>
          </p:cNvPr>
          <p:cNvSpPr>
            <a:spLocks noGrp="1"/>
          </p:cNvSpPr>
          <p:nvPr>
            <p:ph type="title"/>
          </p:nvPr>
        </p:nvSpPr>
        <p:spPr/>
        <p:txBody>
          <a:bodyPr/>
          <a:lstStyle/>
          <a:p>
            <a:r>
              <a:rPr lang="zh-CN" altLang="en-US" dirty="0"/>
              <a:t>从</a:t>
            </a:r>
            <a:r>
              <a:rPr lang="en-US" altLang="zh-CN" dirty="0"/>
              <a:t>OPC </a:t>
            </a:r>
            <a:r>
              <a:rPr lang="zh-CN" altLang="en-US" dirty="0"/>
              <a:t>到 反演光刻（</a:t>
            </a:r>
            <a:r>
              <a:rPr lang="en-US" altLang="zh-CN" dirty="0"/>
              <a:t>ILT</a:t>
            </a:r>
            <a:r>
              <a:rPr lang="zh-CN" altLang="en-US" dirty="0"/>
              <a:t>）</a:t>
            </a:r>
          </a:p>
        </p:txBody>
      </p:sp>
      <p:sp>
        <p:nvSpPr>
          <p:cNvPr id="3" name="内容占位符 2">
            <a:extLst>
              <a:ext uri="{FF2B5EF4-FFF2-40B4-BE49-F238E27FC236}">
                <a16:creationId xmlns:a16="http://schemas.microsoft.com/office/drawing/2014/main" id="{8FAF85B6-D7EE-45A3-8CE0-56258F18277C}"/>
              </a:ext>
            </a:extLst>
          </p:cNvPr>
          <p:cNvSpPr>
            <a:spLocks noGrp="1"/>
          </p:cNvSpPr>
          <p:nvPr>
            <p:ph idx="1"/>
          </p:nvPr>
        </p:nvSpPr>
        <p:spPr>
          <a:xfrm>
            <a:off x="581827" y="3276600"/>
            <a:ext cx="4208446" cy="2875394"/>
          </a:xfrm>
        </p:spPr>
        <p:txBody>
          <a:bodyPr>
            <a:normAutofit fontScale="92500" lnSpcReduction="20000"/>
          </a:bodyPr>
          <a:lstStyle/>
          <a:p>
            <a:pPr marL="0" indent="0">
              <a:buNone/>
            </a:pPr>
            <a:endParaRPr lang="en-US" altLang="zh-CN" sz="1200" dirty="0"/>
          </a:p>
          <a:p>
            <a:r>
              <a:rPr lang="zh-CN" altLang="en-US" sz="1200" dirty="0"/>
              <a:t>反演光刻技术（</a:t>
            </a:r>
            <a:r>
              <a:rPr lang="en-US" altLang="zh-CN" sz="1200" dirty="0"/>
              <a:t>Inverse Lithography Technology</a:t>
            </a:r>
            <a:r>
              <a:rPr lang="zh-CN" altLang="en-US" sz="1200" dirty="0"/>
              <a:t>，</a:t>
            </a:r>
            <a:r>
              <a:rPr lang="en-US" altLang="zh-CN" sz="1200" dirty="0"/>
              <a:t>ILT</a:t>
            </a:r>
            <a:r>
              <a:rPr lang="zh-CN" altLang="en-US" sz="1200" dirty="0"/>
              <a:t>），是以晶圆上要实现的图形为目标，基于模型反演计算出掩模版上所需要图形的技术。</a:t>
            </a:r>
            <a:endParaRPr lang="en-US" altLang="zh-CN" sz="1200" dirty="0"/>
          </a:p>
          <a:p>
            <a:endParaRPr lang="en-US" altLang="zh-CN" sz="1200" dirty="0"/>
          </a:p>
          <a:p>
            <a:r>
              <a:rPr lang="zh-CN" altLang="en-US" sz="1200" dirty="0"/>
              <a:t>在反演光刻中，不像传统</a:t>
            </a:r>
            <a:r>
              <a:rPr lang="en-US" altLang="zh-CN" sz="1200" dirty="0"/>
              <a:t>OPC</a:t>
            </a:r>
            <a:r>
              <a:rPr lang="zh-CN" altLang="en-US" sz="1200" dirty="0"/>
              <a:t>是基于设计（即主要图形）的修正，故而不存在所谓辅助图形和主要图形之间本质的区别。最终的辅助图形可以直接从反演计算得到的图形中得到。</a:t>
            </a:r>
            <a:endParaRPr lang="en-US" altLang="zh-CN" sz="1200" dirty="0"/>
          </a:p>
          <a:p>
            <a:endParaRPr lang="en-US" altLang="zh-CN" sz="1200" dirty="0"/>
          </a:p>
          <a:p>
            <a:r>
              <a:rPr lang="zh-CN" altLang="en-US" sz="1200" dirty="0"/>
              <a:t>反演光刻运算速度很慢， 虽然从理论上会提供比传统</a:t>
            </a:r>
            <a:r>
              <a:rPr lang="en-US" altLang="zh-CN" sz="1200" dirty="0"/>
              <a:t>OPC </a:t>
            </a:r>
            <a:r>
              <a:rPr lang="zh-CN" altLang="en-US" sz="1200" dirty="0"/>
              <a:t>更好的解决方案，但应用范围较小，近年来在</a:t>
            </a:r>
            <a:r>
              <a:rPr lang="en-US" altLang="zh-CN" sz="1200" dirty="0"/>
              <a:t>GPU </a:t>
            </a:r>
            <a:r>
              <a:rPr lang="zh-CN" altLang="en-US" sz="1200" dirty="0"/>
              <a:t>提速的加持之下， 出现了基于反演光刻的全芯片解决方案。</a:t>
            </a:r>
            <a:endParaRPr lang="en-US" altLang="zh-CN" sz="1200" dirty="0"/>
          </a:p>
          <a:p>
            <a:endParaRPr lang="en-US" altLang="zh-CN" sz="1200" dirty="0"/>
          </a:p>
          <a:p>
            <a:endParaRPr lang="en-US" altLang="zh-CN" sz="1200" dirty="0"/>
          </a:p>
          <a:p>
            <a:endParaRPr lang="en-US" altLang="zh-CN" sz="1200" dirty="0"/>
          </a:p>
        </p:txBody>
      </p:sp>
      <p:sp>
        <p:nvSpPr>
          <p:cNvPr id="4" name="日期占位符 3">
            <a:extLst>
              <a:ext uri="{FF2B5EF4-FFF2-40B4-BE49-F238E27FC236}">
                <a16:creationId xmlns:a16="http://schemas.microsoft.com/office/drawing/2014/main" id="{0844DA61-E7A1-4492-92F2-A6C81BEA3255}"/>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9686980F-B48F-421B-9886-D93D2F2FC38E}"/>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22</a:t>
            </a:fld>
            <a:endParaRPr lang="zh-CN" altLang="en-US" dirty="0"/>
          </a:p>
        </p:txBody>
      </p:sp>
      <p:pic>
        <p:nvPicPr>
          <p:cNvPr id="6" name="图片 5">
            <a:extLst>
              <a:ext uri="{FF2B5EF4-FFF2-40B4-BE49-F238E27FC236}">
                <a16:creationId xmlns:a16="http://schemas.microsoft.com/office/drawing/2014/main" id="{370A34D9-9098-4AD5-BAB8-B8B506792FA1}"/>
              </a:ext>
            </a:extLst>
          </p:cNvPr>
          <p:cNvPicPr>
            <a:picLocks noChangeAspect="1"/>
          </p:cNvPicPr>
          <p:nvPr/>
        </p:nvPicPr>
        <p:blipFill>
          <a:blip r:embed="rId2"/>
          <a:stretch>
            <a:fillRect/>
          </a:stretch>
        </p:blipFill>
        <p:spPr>
          <a:xfrm>
            <a:off x="1593184" y="1251136"/>
            <a:ext cx="6262432" cy="1811115"/>
          </a:xfrm>
          <a:prstGeom prst="rect">
            <a:avLst/>
          </a:prstGeom>
        </p:spPr>
      </p:pic>
      <p:sp>
        <p:nvSpPr>
          <p:cNvPr id="7" name="AutoShape 2">
            <a:extLst>
              <a:ext uri="{FF2B5EF4-FFF2-40B4-BE49-F238E27FC236}">
                <a16:creationId xmlns:a16="http://schemas.microsoft.com/office/drawing/2014/main" id="{38D3C342-14BB-4067-8207-1FD71CB6DEE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a:extLst>
              <a:ext uri="{FF2B5EF4-FFF2-40B4-BE49-F238E27FC236}">
                <a16:creationId xmlns:a16="http://schemas.microsoft.com/office/drawing/2014/main" id="{1AA04C4D-1DD0-4BFC-A46B-931D11A3B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091" y="3581400"/>
            <a:ext cx="3966380" cy="224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534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C6E61-D296-4C95-AB85-D250A0D4C393}"/>
              </a:ext>
            </a:extLst>
          </p:cNvPr>
          <p:cNvSpPr>
            <a:spLocks noGrp="1"/>
          </p:cNvSpPr>
          <p:nvPr>
            <p:ph type="title"/>
          </p:nvPr>
        </p:nvSpPr>
        <p:spPr/>
        <p:txBody>
          <a:bodyPr/>
          <a:lstStyle/>
          <a:p>
            <a:r>
              <a:rPr lang="zh-CN" altLang="en-US" dirty="0"/>
              <a:t>光源掩模联合优化</a:t>
            </a:r>
          </a:p>
        </p:txBody>
      </p:sp>
      <p:sp>
        <p:nvSpPr>
          <p:cNvPr id="3" name="内容占位符 2">
            <a:extLst>
              <a:ext uri="{FF2B5EF4-FFF2-40B4-BE49-F238E27FC236}">
                <a16:creationId xmlns:a16="http://schemas.microsoft.com/office/drawing/2014/main" id="{4B1A796E-B4E0-45E8-A402-F7097E57B0C0}"/>
              </a:ext>
            </a:extLst>
          </p:cNvPr>
          <p:cNvSpPr>
            <a:spLocks noGrp="1"/>
          </p:cNvSpPr>
          <p:nvPr>
            <p:ph idx="1"/>
          </p:nvPr>
        </p:nvSpPr>
        <p:spPr>
          <a:xfrm>
            <a:off x="628650" y="1117529"/>
            <a:ext cx="7886700" cy="4351338"/>
          </a:xfrm>
        </p:spPr>
        <p:txBody>
          <a:bodyPr>
            <a:normAutofit/>
          </a:bodyPr>
          <a:lstStyle/>
          <a:p>
            <a:r>
              <a:rPr lang="en-US" altLang="zh-CN" sz="1400" dirty="0"/>
              <a:t>OPC/ILT </a:t>
            </a:r>
            <a:r>
              <a:rPr lang="zh-CN" altLang="en-US" sz="1400" dirty="0"/>
              <a:t>都是固定光刻机曝光光源对掩模进行优化，但随着工艺节点的不断推进，对分辨率的要求已经逼近了</a:t>
            </a:r>
            <a:r>
              <a:rPr lang="en-US" altLang="zh-CN" sz="1400" dirty="0"/>
              <a:t>193nm</a:t>
            </a:r>
            <a:r>
              <a:rPr lang="zh-CN" altLang="en-US" sz="1400" dirty="0"/>
              <a:t>浸没式光刻技术所能达到的极限，常规照明方式下仅仅优化掩模无法获得足够的工艺窗口，于是光源掩模联合优化（</a:t>
            </a:r>
            <a:r>
              <a:rPr lang="en-US" altLang="zh-CN" sz="1400" dirty="0"/>
              <a:t>Source Mask Optimization</a:t>
            </a:r>
            <a:r>
              <a:rPr lang="zh-CN" altLang="en-US" sz="1400" dirty="0"/>
              <a:t>，</a:t>
            </a:r>
            <a:r>
              <a:rPr lang="en-US" altLang="zh-CN" sz="1400" dirty="0"/>
              <a:t>SMO</a:t>
            </a:r>
            <a:r>
              <a:rPr lang="zh-CN" altLang="en-US" sz="1400" dirty="0"/>
              <a:t>）概念应运而生。 即通过协同优化光源和版图中关键的图形，获得由更佳光刻表现的光刻机照明光源。</a:t>
            </a:r>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p:txBody>
      </p:sp>
      <p:sp>
        <p:nvSpPr>
          <p:cNvPr id="4" name="日期占位符 3">
            <a:extLst>
              <a:ext uri="{FF2B5EF4-FFF2-40B4-BE49-F238E27FC236}">
                <a16:creationId xmlns:a16="http://schemas.microsoft.com/office/drawing/2014/main" id="{124F58E7-733D-4C1D-A35D-7AE75E9903A0}"/>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BAFC1959-AB90-45A7-BE7D-D67B1C453EF8}"/>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23</a:t>
            </a:fld>
            <a:endParaRPr lang="zh-CN" altLang="en-US" dirty="0"/>
          </a:p>
        </p:txBody>
      </p:sp>
      <p:pic>
        <p:nvPicPr>
          <p:cNvPr id="6" name="图片 5">
            <a:extLst>
              <a:ext uri="{FF2B5EF4-FFF2-40B4-BE49-F238E27FC236}">
                <a16:creationId xmlns:a16="http://schemas.microsoft.com/office/drawing/2014/main" id="{60CEFF82-7F0B-4669-BAE0-713739FD2BEE}"/>
              </a:ext>
            </a:extLst>
          </p:cNvPr>
          <p:cNvPicPr>
            <a:picLocks noChangeAspect="1"/>
          </p:cNvPicPr>
          <p:nvPr/>
        </p:nvPicPr>
        <p:blipFill>
          <a:blip r:embed="rId2"/>
          <a:stretch>
            <a:fillRect/>
          </a:stretch>
        </p:blipFill>
        <p:spPr>
          <a:xfrm>
            <a:off x="3674049" y="2700306"/>
            <a:ext cx="5344116" cy="1697273"/>
          </a:xfrm>
          <a:prstGeom prst="rect">
            <a:avLst/>
          </a:prstGeom>
          <a:ln>
            <a:solidFill>
              <a:srgbClr val="00B050"/>
            </a:solidFill>
            <a:prstDash val="dash"/>
          </a:ln>
        </p:spPr>
      </p:pic>
      <p:sp>
        <p:nvSpPr>
          <p:cNvPr id="7" name="内容占位符 2">
            <a:extLst>
              <a:ext uri="{FF2B5EF4-FFF2-40B4-BE49-F238E27FC236}">
                <a16:creationId xmlns:a16="http://schemas.microsoft.com/office/drawing/2014/main" id="{AF2DF6A3-4B50-4A89-BB32-989CF5EDB6CA}"/>
              </a:ext>
            </a:extLst>
          </p:cNvPr>
          <p:cNvSpPr txBox="1">
            <a:spLocks/>
          </p:cNvSpPr>
          <p:nvPr/>
        </p:nvSpPr>
        <p:spPr>
          <a:xfrm>
            <a:off x="628650" y="5028587"/>
            <a:ext cx="3667824" cy="937018"/>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t>此外，光刻机厂商也能将优化获的复杂光源在光刻机上很方便的实现，例如</a:t>
            </a:r>
            <a:r>
              <a:rPr lang="en-US" altLang="zh-CN" sz="1400" dirty="0"/>
              <a:t>ASML</a:t>
            </a:r>
            <a:r>
              <a:rPr lang="zh-CN" altLang="en-US" sz="1400" dirty="0"/>
              <a:t>的</a:t>
            </a:r>
            <a:r>
              <a:rPr lang="en-US" altLang="zh-CN" sz="1400" dirty="0" err="1"/>
              <a:t>FlexRay</a:t>
            </a:r>
            <a:r>
              <a:rPr lang="en-US" altLang="zh-CN" sz="1400" dirty="0"/>
              <a:t> </a:t>
            </a:r>
            <a:r>
              <a:rPr lang="zh-CN" altLang="en-US" sz="1400" dirty="0"/>
              <a:t>系统。</a:t>
            </a:r>
            <a:endParaRPr lang="en-US" altLang="zh-CN" sz="1400" dirty="0"/>
          </a:p>
          <a:p>
            <a:endParaRPr lang="en-US" altLang="zh-CN" sz="1600" dirty="0"/>
          </a:p>
          <a:p>
            <a:endParaRPr lang="en-US" altLang="zh-CN" sz="1600" dirty="0"/>
          </a:p>
          <a:p>
            <a:endParaRPr lang="en-US" altLang="zh-CN" sz="1600" dirty="0"/>
          </a:p>
        </p:txBody>
      </p:sp>
      <p:pic>
        <p:nvPicPr>
          <p:cNvPr id="9" name="图片 8">
            <a:extLst>
              <a:ext uri="{FF2B5EF4-FFF2-40B4-BE49-F238E27FC236}">
                <a16:creationId xmlns:a16="http://schemas.microsoft.com/office/drawing/2014/main" id="{76B8AEBA-7C31-4238-A6B9-58D09F95668B}"/>
              </a:ext>
            </a:extLst>
          </p:cNvPr>
          <p:cNvPicPr>
            <a:picLocks noChangeAspect="1"/>
          </p:cNvPicPr>
          <p:nvPr/>
        </p:nvPicPr>
        <p:blipFill>
          <a:blip r:embed="rId3"/>
          <a:stretch>
            <a:fillRect/>
          </a:stretch>
        </p:blipFill>
        <p:spPr>
          <a:xfrm>
            <a:off x="4440545" y="4830507"/>
            <a:ext cx="4690029" cy="1389638"/>
          </a:xfrm>
          <a:prstGeom prst="rect">
            <a:avLst/>
          </a:prstGeom>
        </p:spPr>
      </p:pic>
      <p:grpSp>
        <p:nvGrpSpPr>
          <p:cNvPr id="14" name="组合 13">
            <a:extLst>
              <a:ext uri="{FF2B5EF4-FFF2-40B4-BE49-F238E27FC236}">
                <a16:creationId xmlns:a16="http://schemas.microsoft.com/office/drawing/2014/main" id="{ECFA09CC-1A25-47A2-A288-4A3B0927CE62}"/>
              </a:ext>
            </a:extLst>
          </p:cNvPr>
          <p:cNvGrpSpPr/>
          <p:nvPr/>
        </p:nvGrpSpPr>
        <p:grpSpPr>
          <a:xfrm>
            <a:off x="513102" y="3001476"/>
            <a:ext cx="2505913" cy="1094932"/>
            <a:chOff x="286470" y="2957854"/>
            <a:chExt cx="2505913" cy="1094932"/>
          </a:xfrm>
        </p:grpSpPr>
        <p:pic>
          <p:nvPicPr>
            <p:cNvPr id="11" name="图片 10">
              <a:extLst>
                <a:ext uri="{FF2B5EF4-FFF2-40B4-BE49-F238E27FC236}">
                  <a16:creationId xmlns:a16="http://schemas.microsoft.com/office/drawing/2014/main" id="{89EFEAA6-C828-4F01-91AC-C8A6B89DD912}"/>
                </a:ext>
              </a:extLst>
            </p:cNvPr>
            <p:cNvPicPr>
              <a:picLocks noChangeAspect="1"/>
            </p:cNvPicPr>
            <p:nvPr/>
          </p:nvPicPr>
          <p:blipFill>
            <a:blip r:embed="rId4"/>
            <a:stretch>
              <a:fillRect/>
            </a:stretch>
          </p:blipFill>
          <p:spPr>
            <a:xfrm>
              <a:off x="286470" y="2957854"/>
              <a:ext cx="1122467" cy="1094932"/>
            </a:xfrm>
            <a:prstGeom prst="rect">
              <a:avLst/>
            </a:prstGeom>
          </p:spPr>
        </p:pic>
        <p:pic>
          <p:nvPicPr>
            <p:cNvPr id="13" name="图片 12">
              <a:extLst>
                <a:ext uri="{FF2B5EF4-FFF2-40B4-BE49-F238E27FC236}">
                  <a16:creationId xmlns:a16="http://schemas.microsoft.com/office/drawing/2014/main" id="{F9FDDFA6-765B-4115-AB43-8B807E021FA5}"/>
                </a:ext>
              </a:extLst>
            </p:cNvPr>
            <p:cNvPicPr>
              <a:picLocks noChangeAspect="1"/>
            </p:cNvPicPr>
            <p:nvPr/>
          </p:nvPicPr>
          <p:blipFill>
            <a:blip r:embed="rId5"/>
            <a:stretch>
              <a:fillRect/>
            </a:stretch>
          </p:blipFill>
          <p:spPr>
            <a:xfrm>
              <a:off x="1690735" y="2967786"/>
              <a:ext cx="1101648" cy="1075067"/>
            </a:xfrm>
            <a:prstGeom prst="rect">
              <a:avLst/>
            </a:prstGeom>
          </p:spPr>
        </p:pic>
      </p:grpSp>
      <p:sp>
        <p:nvSpPr>
          <p:cNvPr id="16" name="矩形 15">
            <a:extLst>
              <a:ext uri="{FF2B5EF4-FFF2-40B4-BE49-F238E27FC236}">
                <a16:creationId xmlns:a16="http://schemas.microsoft.com/office/drawing/2014/main" id="{460A3BEB-95B9-4527-9DE6-7AF720BD9207}"/>
              </a:ext>
            </a:extLst>
          </p:cNvPr>
          <p:cNvSpPr/>
          <p:nvPr/>
        </p:nvSpPr>
        <p:spPr>
          <a:xfrm>
            <a:off x="125835" y="2700306"/>
            <a:ext cx="3280448" cy="1697273"/>
          </a:xfrm>
          <a:prstGeom prst="rect">
            <a:avLst/>
          </a:prstGeom>
          <a:noFill/>
          <a:ln w="63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8DE633B-7264-4CCD-8096-B33CDEB251A3}"/>
              </a:ext>
            </a:extLst>
          </p:cNvPr>
          <p:cNvSpPr txBox="1"/>
          <p:nvPr/>
        </p:nvSpPr>
        <p:spPr>
          <a:xfrm>
            <a:off x="1250828" y="4197522"/>
            <a:ext cx="813043" cy="200055"/>
          </a:xfrm>
          <a:prstGeom prst="rect">
            <a:avLst/>
          </a:prstGeom>
          <a:noFill/>
        </p:spPr>
        <p:txBody>
          <a:bodyPr wrap="none" rtlCol="0">
            <a:spAutoFit/>
          </a:bodyPr>
          <a:lstStyle/>
          <a:p>
            <a:r>
              <a:rPr lang="zh-CN" altLang="en-US" sz="700" dirty="0"/>
              <a:t>典型的标准光源</a:t>
            </a:r>
          </a:p>
        </p:txBody>
      </p:sp>
    </p:spTree>
    <p:extLst>
      <p:ext uri="{BB962C8B-B14F-4D97-AF65-F5344CB8AC3E}">
        <p14:creationId xmlns:p14="http://schemas.microsoft.com/office/powerpoint/2010/main" val="2189050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2D488D7-6B98-42E3-81D1-BF20A7449BDD}"/>
              </a:ext>
            </a:extLst>
          </p:cNvPr>
          <p:cNvSpPr>
            <a:spLocks noGrp="1"/>
          </p:cNvSpPr>
          <p:nvPr>
            <p:ph type="ctrTitle"/>
          </p:nvPr>
        </p:nvSpPr>
        <p:spPr/>
        <p:txBody>
          <a:bodyPr/>
          <a:lstStyle/>
          <a:p>
            <a:r>
              <a:rPr lang="en-US" altLang="zh-CN" dirty="0"/>
              <a:t>PanGen </a:t>
            </a:r>
            <a:r>
              <a:rPr lang="zh-CN" altLang="en-US" dirty="0"/>
              <a:t>平台细谈</a:t>
            </a:r>
          </a:p>
        </p:txBody>
      </p:sp>
      <p:sp>
        <p:nvSpPr>
          <p:cNvPr id="7" name="副标题 6">
            <a:extLst>
              <a:ext uri="{FF2B5EF4-FFF2-40B4-BE49-F238E27FC236}">
                <a16:creationId xmlns:a16="http://schemas.microsoft.com/office/drawing/2014/main" id="{37156EBD-326A-4FDD-A3C2-10B5DE298EC1}"/>
              </a:ext>
            </a:extLst>
          </p:cNvPr>
          <p:cNvSpPr>
            <a:spLocks noGrp="1"/>
          </p:cNvSpPr>
          <p:nvPr>
            <p:ph type="subTitle" idx="1"/>
          </p:nvPr>
        </p:nvSpPr>
        <p:spPr/>
        <p:txBody>
          <a:bodyPr/>
          <a:lstStyle/>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DDA85DD-981A-4528-A2D2-088940EB14A8}"/>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F1148AD4-D76E-404A-BBD4-3F19F00E7D05}"/>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24</a:t>
            </a:fld>
            <a:endParaRPr lang="zh-CN" altLang="en-US" dirty="0"/>
          </a:p>
        </p:txBody>
      </p:sp>
    </p:spTree>
    <p:extLst>
      <p:ext uri="{BB962C8B-B14F-4D97-AF65-F5344CB8AC3E}">
        <p14:creationId xmlns:p14="http://schemas.microsoft.com/office/powerpoint/2010/main" val="2872812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E220F-5E24-4B9F-9138-9F4FCE5CDF30}"/>
              </a:ext>
            </a:extLst>
          </p:cNvPr>
          <p:cNvSpPr>
            <a:spLocks noGrp="1"/>
          </p:cNvSpPr>
          <p:nvPr>
            <p:ph type="title"/>
          </p:nvPr>
        </p:nvSpPr>
        <p:spPr/>
        <p:txBody>
          <a:bodyPr/>
          <a:lstStyle/>
          <a:p>
            <a:r>
              <a:rPr lang="zh-CN" altLang="en-US" dirty="0"/>
              <a:t>何为</a:t>
            </a:r>
            <a:r>
              <a:rPr lang="en-US" altLang="zh-CN" dirty="0"/>
              <a:t>PanGen </a:t>
            </a:r>
            <a:r>
              <a:rPr lang="en-US" altLang="zh-CN" baseline="30000" dirty="0"/>
              <a:t>TM</a:t>
            </a:r>
            <a:endParaRPr lang="zh-CN" altLang="en-US" baseline="30000" dirty="0"/>
          </a:p>
        </p:txBody>
      </p:sp>
      <p:sp>
        <p:nvSpPr>
          <p:cNvPr id="3" name="内容占位符 2">
            <a:extLst>
              <a:ext uri="{FF2B5EF4-FFF2-40B4-BE49-F238E27FC236}">
                <a16:creationId xmlns:a16="http://schemas.microsoft.com/office/drawing/2014/main" id="{9F72F7D8-1B9F-4764-A592-991DAD847225}"/>
              </a:ext>
            </a:extLst>
          </p:cNvPr>
          <p:cNvSpPr>
            <a:spLocks noGrp="1"/>
          </p:cNvSpPr>
          <p:nvPr>
            <p:ph idx="1"/>
          </p:nvPr>
        </p:nvSpPr>
        <p:spPr/>
        <p:txBody>
          <a:bodyPr>
            <a:normAutofit/>
          </a:bodyPr>
          <a:lstStyle/>
          <a:p>
            <a:r>
              <a:rPr lang="en-US" altLang="zh-CN" sz="2000" dirty="0"/>
              <a:t>PanGen </a:t>
            </a:r>
            <a:r>
              <a:rPr lang="en-US" altLang="zh-CN" sz="2000" baseline="30000" dirty="0"/>
              <a:t>TM</a:t>
            </a:r>
            <a:r>
              <a:rPr lang="zh-CN" altLang="en-US" sz="2000" dirty="0"/>
              <a:t>是东方晶源开发的服务于芯片设计与制造的工艺建模、仿真、优化的计算光刻平台</a:t>
            </a:r>
            <a:endParaRPr lang="en-US" altLang="zh-CN" sz="2000" dirty="0"/>
          </a:p>
        </p:txBody>
      </p:sp>
      <p:sp>
        <p:nvSpPr>
          <p:cNvPr id="4" name="日期占位符 3">
            <a:extLst>
              <a:ext uri="{FF2B5EF4-FFF2-40B4-BE49-F238E27FC236}">
                <a16:creationId xmlns:a16="http://schemas.microsoft.com/office/drawing/2014/main" id="{E2EBA0CB-C1BB-4682-9AE5-E430EAD08742}"/>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F0B1F878-9010-4919-BAF9-BAB78C0A5427}"/>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25</a:t>
            </a:fld>
            <a:endParaRPr lang="zh-CN" altLang="en-US" dirty="0"/>
          </a:p>
        </p:txBody>
      </p:sp>
      <p:pic>
        <p:nvPicPr>
          <p:cNvPr id="7" name="Picture 4">
            <a:extLst>
              <a:ext uri="{FF2B5EF4-FFF2-40B4-BE49-F238E27FC236}">
                <a16:creationId xmlns:a16="http://schemas.microsoft.com/office/drawing/2014/main" id="{4FBE7B57-9FB0-4788-B160-F87E35AA6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905" y="2401165"/>
            <a:ext cx="6515563" cy="388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181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96B3C-A02F-47E5-BE92-CC818824B9B3}"/>
              </a:ext>
            </a:extLst>
          </p:cNvPr>
          <p:cNvSpPr>
            <a:spLocks noGrp="1"/>
          </p:cNvSpPr>
          <p:nvPr>
            <p:ph type="title"/>
          </p:nvPr>
        </p:nvSpPr>
        <p:spPr/>
        <p:txBody>
          <a:bodyPr/>
          <a:lstStyle/>
          <a:p>
            <a:r>
              <a:rPr lang="zh-CN" altLang="en-US" dirty="0"/>
              <a:t>天生兼容</a:t>
            </a:r>
            <a:r>
              <a:rPr lang="en-US" altLang="zh-CN" dirty="0"/>
              <a:t>GPU </a:t>
            </a:r>
            <a:endParaRPr lang="zh-CN" altLang="en-US" dirty="0"/>
          </a:p>
        </p:txBody>
      </p:sp>
      <p:sp>
        <p:nvSpPr>
          <p:cNvPr id="3" name="内容占位符 2">
            <a:extLst>
              <a:ext uri="{FF2B5EF4-FFF2-40B4-BE49-F238E27FC236}">
                <a16:creationId xmlns:a16="http://schemas.microsoft.com/office/drawing/2014/main" id="{C109A909-3CE4-4C2B-BD56-C355D0E1799F}"/>
              </a:ext>
            </a:extLst>
          </p:cNvPr>
          <p:cNvSpPr>
            <a:spLocks noGrp="1"/>
          </p:cNvSpPr>
          <p:nvPr>
            <p:ph idx="1"/>
          </p:nvPr>
        </p:nvSpPr>
        <p:spPr/>
        <p:txBody>
          <a:bodyPr>
            <a:normAutofit/>
          </a:bodyPr>
          <a:lstStyle/>
          <a:p>
            <a:r>
              <a:rPr lang="en-US" altLang="zh-CN" sz="1800" dirty="0"/>
              <a:t>PanGen </a:t>
            </a:r>
            <a:r>
              <a:rPr lang="en-US" altLang="zh-CN" sz="1800" baseline="30000" dirty="0"/>
              <a:t>TM</a:t>
            </a:r>
            <a:r>
              <a:rPr lang="zh-CN" altLang="en-US" sz="1800" dirty="0"/>
              <a:t>在设计之初就定位提供全芯片的</a:t>
            </a:r>
            <a:r>
              <a:rPr lang="en-US" altLang="zh-CN" sz="1800" dirty="0"/>
              <a:t>ILT </a:t>
            </a:r>
            <a:r>
              <a:rPr lang="zh-CN" altLang="en-US" sz="1800" dirty="0"/>
              <a:t>解决方案，因此是完全基于</a:t>
            </a:r>
            <a:r>
              <a:rPr lang="en-US" altLang="zh-CN" sz="1800" dirty="0"/>
              <a:t>GPU </a:t>
            </a:r>
            <a:r>
              <a:rPr lang="zh-CN" altLang="en-US" sz="1800" dirty="0"/>
              <a:t>的框架开发的，天生兼容</a:t>
            </a:r>
            <a:r>
              <a:rPr lang="en-US" altLang="zh-CN" sz="1800" dirty="0"/>
              <a:t>GPU</a:t>
            </a:r>
            <a:r>
              <a:rPr lang="zh-CN" altLang="en-US" sz="1800" dirty="0"/>
              <a:t>，同时也可在</a:t>
            </a:r>
            <a:r>
              <a:rPr lang="en-US" altLang="zh-CN" sz="1800" dirty="0"/>
              <a:t>CPU </a:t>
            </a:r>
            <a:r>
              <a:rPr lang="zh-CN" altLang="en-US" sz="1800" dirty="0"/>
              <a:t>上运行。</a:t>
            </a:r>
            <a:endParaRPr lang="en-US" altLang="zh-CN" sz="1800" dirty="0"/>
          </a:p>
          <a:p>
            <a:r>
              <a:rPr lang="zh-CN" altLang="en-US" sz="1800" dirty="0"/>
              <a:t>借助</a:t>
            </a:r>
            <a:r>
              <a:rPr lang="en-US" altLang="zh-CN" sz="1800" dirty="0"/>
              <a:t>GPU </a:t>
            </a:r>
            <a:r>
              <a:rPr lang="zh-CN" altLang="en-US" sz="1800" dirty="0"/>
              <a:t>强大的图像处理能力，</a:t>
            </a:r>
            <a:r>
              <a:rPr lang="en-US" altLang="zh-CN" sz="1800" dirty="0"/>
              <a:t> PanGen </a:t>
            </a:r>
            <a:r>
              <a:rPr lang="en-US" altLang="zh-CN" sz="1800" baseline="30000" dirty="0"/>
              <a:t>TM</a:t>
            </a:r>
            <a:r>
              <a:rPr lang="zh-CN" altLang="en-US" sz="1800" dirty="0"/>
              <a:t>大大提高了计算光刻的运算速度，并将全芯片</a:t>
            </a:r>
            <a:r>
              <a:rPr lang="en-US" altLang="zh-CN" sz="1800" dirty="0"/>
              <a:t>ILT </a:t>
            </a:r>
            <a:r>
              <a:rPr lang="zh-CN" altLang="en-US" sz="1800" dirty="0"/>
              <a:t>从理想变成了现实。</a:t>
            </a:r>
          </a:p>
        </p:txBody>
      </p:sp>
      <p:sp>
        <p:nvSpPr>
          <p:cNvPr id="4" name="日期占位符 3">
            <a:extLst>
              <a:ext uri="{FF2B5EF4-FFF2-40B4-BE49-F238E27FC236}">
                <a16:creationId xmlns:a16="http://schemas.microsoft.com/office/drawing/2014/main" id="{4D4041F6-FED8-44E2-ADD4-324B04E4B3BF}"/>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D2C12768-8C77-45FE-9587-1416B9C3E6F6}"/>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26</a:t>
            </a:fld>
            <a:endParaRPr lang="zh-CN" altLang="en-US" dirty="0"/>
          </a:p>
        </p:txBody>
      </p:sp>
      <p:pic>
        <p:nvPicPr>
          <p:cNvPr id="7" name="Picture 5">
            <a:extLst>
              <a:ext uri="{FF2B5EF4-FFF2-40B4-BE49-F238E27FC236}">
                <a16:creationId xmlns:a16="http://schemas.microsoft.com/office/drawing/2014/main" id="{382DB88D-39C9-4607-986A-E635165E4651}"/>
              </a:ext>
            </a:extLst>
          </p:cNvPr>
          <p:cNvPicPr>
            <a:picLocks noChangeAspect="1"/>
          </p:cNvPicPr>
          <p:nvPr/>
        </p:nvPicPr>
        <p:blipFill>
          <a:blip r:embed="rId2"/>
          <a:stretch>
            <a:fillRect/>
          </a:stretch>
        </p:blipFill>
        <p:spPr>
          <a:xfrm>
            <a:off x="788512" y="3429000"/>
            <a:ext cx="4978479" cy="3014204"/>
          </a:xfrm>
          <a:prstGeom prst="rect">
            <a:avLst/>
          </a:prstGeom>
        </p:spPr>
      </p:pic>
      <p:sp>
        <p:nvSpPr>
          <p:cNvPr id="9" name="Content Placeholder 2">
            <a:extLst>
              <a:ext uri="{FF2B5EF4-FFF2-40B4-BE49-F238E27FC236}">
                <a16:creationId xmlns:a16="http://schemas.microsoft.com/office/drawing/2014/main" id="{8F6E9DAD-8760-48D6-BE1D-5CBCFB500C14}"/>
              </a:ext>
            </a:extLst>
          </p:cNvPr>
          <p:cNvSpPr txBox="1">
            <a:spLocks/>
          </p:cNvSpPr>
          <p:nvPr/>
        </p:nvSpPr>
        <p:spPr>
          <a:xfrm>
            <a:off x="5940278" y="4678845"/>
            <a:ext cx="3190296" cy="1347092"/>
          </a:xfrm>
          <a:prstGeom prst="rect">
            <a:avLst/>
          </a:prstGeom>
        </p:spPr>
        <p:txBody>
          <a:bodyPr/>
          <a:lstStyle>
            <a:lvl1pPr marL="228600" indent="-228600" algn="l" rtl="0" fontAlgn="base">
              <a:spcBef>
                <a:spcPct val="20000"/>
              </a:spcBef>
              <a:spcAft>
                <a:spcPct val="0"/>
              </a:spcAft>
              <a:buFont typeface="Arial" panose="020B0604020202020204" pitchFamily="34" charset="0"/>
              <a:buChar char="•"/>
              <a:defRPr sz="2800" kern="1200">
                <a:solidFill>
                  <a:srgbClr val="005EA4"/>
                </a:solidFill>
                <a:latin typeface="Arial" panose="020B0604020202020204" pitchFamily="34" charset="0"/>
                <a:ea typeface="+mn-ea"/>
                <a:cs typeface="Arial" panose="020B0604020202020204" pitchFamily="34" charset="0"/>
              </a:defRPr>
            </a:lvl1pPr>
            <a:lvl2pPr marL="571500" indent="-228600" algn="l" rtl="0" fontAlgn="base">
              <a:spcBef>
                <a:spcPct val="20000"/>
              </a:spcBef>
              <a:spcAft>
                <a:spcPct val="0"/>
              </a:spcAft>
              <a:buFont typeface="Arial" panose="020B0604020202020204" pitchFamily="34" charset="0"/>
              <a:buChar char="•"/>
              <a:defRPr sz="2400" kern="1200">
                <a:solidFill>
                  <a:srgbClr val="005EA4"/>
                </a:solidFill>
                <a:latin typeface="Arial" panose="020B0604020202020204" pitchFamily="34" charset="0"/>
                <a:ea typeface="+mn-ea"/>
                <a:cs typeface="Arial" panose="020B0604020202020204" pitchFamily="34" charset="0"/>
              </a:defRPr>
            </a:lvl2pPr>
            <a:lvl3pPr marL="914400" indent="-228600" algn="l" rtl="0" fontAlgn="base">
              <a:spcBef>
                <a:spcPct val="20000"/>
              </a:spcBef>
              <a:spcAft>
                <a:spcPct val="0"/>
              </a:spcAft>
              <a:buFont typeface="Wingdings" panose="05000000000000000000" pitchFamily="2" charset="2"/>
              <a:buChar char="§"/>
              <a:defRPr sz="2000" kern="1200">
                <a:solidFill>
                  <a:srgbClr val="005EA4"/>
                </a:solidFill>
                <a:latin typeface="Arial" panose="020B0604020202020204" pitchFamily="34" charset="0"/>
                <a:ea typeface="+mn-ea"/>
                <a:cs typeface="Arial" panose="020B0604020202020204" pitchFamily="34" charset="0"/>
              </a:defRPr>
            </a:lvl3pPr>
            <a:lvl4pPr marL="1143000" indent="-228600" algn="l" rtl="0" fontAlgn="base">
              <a:spcBef>
                <a:spcPct val="20000"/>
              </a:spcBef>
              <a:spcAft>
                <a:spcPct val="0"/>
              </a:spcAft>
              <a:buFont typeface="Courier New" panose="02070309020205020404" pitchFamily="49" charset="0"/>
              <a:buChar char="o"/>
              <a:defRPr sz="1800" kern="1200">
                <a:solidFill>
                  <a:srgbClr val="005EA4"/>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itchFamily="34" charset="0"/>
              <a:buChar char="»"/>
              <a:defRPr sz="2000" kern="1200">
                <a:solidFill>
                  <a:srgbClr val="005EA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2">
                    <a:lumMod val="75000"/>
                  </a:schemeClr>
                </a:solidFill>
                <a:ea typeface="仿宋" panose="02010609060101010101" pitchFamily="49" charset="-122"/>
              </a:rPr>
              <a:t>~5x runtime improvement can be achieved (CPU cores/GPU = 12), with 30% increase in hardware cost</a:t>
            </a:r>
          </a:p>
        </p:txBody>
      </p:sp>
      <p:sp>
        <p:nvSpPr>
          <p:cNvPr id="11" name="Content Placeholder 2">
            <a:extLst>
              <a:ext uri="{FF2B5EF4-FFF2-40B4-BE49-F238E27FC236}">
                <a16:creationId xmlns:a16="http://schemas.microsoft.com/office/drawing/2014/main" id="{C6FFE275-6EB2-4966-A6F2-DC32712955B4}"/>
              </a:ext>
            </a:extLst>
          </p:cNvPr>
          <p:cNvSpPr txBox="1">
            <a:spLocks/>
          </p:cNvSpPr>
          <p:nvPr/>
        </p:nvSpPr>
        <p:spPr>
          <a:xfrm>
            <a:off x="6039180" y="3522902"/>
            <a:ext cx="3091394" cy="595175"/>
          </a:xfrm>
          <a:prstGeom prst="rect">
            <a:avLst/>
          </a:prstGeom>
        </p:spPr>
        <p:txBody>
          <a:bodyPr/>
          <a:lstStyle>
            <a:lvl1pPr marL="228600" indent="-228600" algn="l" rtl="0" fontAlgn="base">
              <a:spcBef>
                <a:spcPct val="20000"/>
              </a:spcBef>
              <a:spcAft>
                <a:spcPct val="0"/>
              </a:spcAft>
              <a:buFont typeface="Arial" panose="020B0604020202020204" pitchFamily="34" charset="0"/>
              <a:buChar char="•"/>
              <a:defRPr sz="2800" kern="1200">
                <a:solidFill>
                  <a:srgbClr val="005EA4"/>
                </a:solidFill>
                <a:latin typeface="Arial" panose="020B0604020202020204" pitchFamily="34" charset="0"/>
                <a:ea typeface="+mn-ea"/>
                <a:cs typeface="Arial" panose="020B0604020202020204" pitchFamily="34" charset="0"/>
              </a:defRPr>
            </a:lvl1pPr>
            <a:lvl2pPr marL="571500" indent="-228600" algn="l" rtl="0" fontAlgn="base">
              <a:spcBef>
                <a:spcPct val="20000"/>
              </a:spcBef>
              <a:spcAft>
                <a:spcPct val="0"/>
              </a:spcAft>
              <a:buFont typeface="Arial" panose="020B0604020202020204" pitchFamily="34" charset="0"/>
              <a:buChar char="•"/>
              <a:defRPr sz="2400" kern="1200">
                <a:solidFill>
                  <a:srgbClr val="005EA4"/>
                </a:solidFill>
                <a:latin typeface="Arial" panose="020B0604020202020204" pitchFamily="34" charset="0"/>
                <a:ea typeface="+mn-ea"/>
                <a:cs typeface="Arial" panose="020B0604020202020204" pitchFamily="34" charset="0"/>
              </a:defRPr>
            </a:lvl2pPr>
            <a:lvl3pPr marL="914400" indent="-228600" algn="l" rtl="0" fontAlgn="base">
              <a:spcBef>
                <a:spcPct val="20000"/>
              </a:spcBef>
              <a:spcAft>
                <a:spcPct val="0"/>
              </a:spcAft>
              <a:buFont typeface="Wingdings" panose="05000000000000000000" pitchFamily="2" charset="2"/>
              <a:buChar char="§"/>
              <a:defRPr sz="2000" kern="1200">
                <a:solidFill>
                  <a:srgbClr val="005EA4"/>
                </a:solidFill>
                <a:latin typeface="Arial" panose="020B0604020202020204" pitchFamily="34" charset="0"/>
                <a:ea typeface="+mn-ea"/>
                <a:cs typeface="Arial" panose="020B0604020202020204" pitchFamily="34" charset="0"/>
              </a:defRPr>
            </a:lvl3pPr>
            <a:lvl4pPr marL="1143000" indent="-228600" algn="l" rtl="0" fontAlgn="base">
              <a:spcBef>
                <a:spcPct val="20000"/>
              </a:spcBef>
              <a:spcAft>
                <a:spcPct val="0"/>
              </a:spcAft>
              <a:buFont typeface="Courier New" panose="02070309020205020404" pitchFamily="49" charset="0"/>
              <a:buChar char="o"/>
              <a:defRPr sz="1800" kern="1200">
                <a:solidFill>
                  <a:srgbClr val="005EA4"/>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itchFamily="34" charset="0"/>
              <a:buChar char="»"/>
              <a:defRPr sz="2000" kern="1200">
                <a:solidFill>
                  <a:srgbClr val="005EA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00B050"/>
                </a:solidFill>
                <a:ea typeface="仿宋" panose="02010609060101010101" pitchFamily="49" charset="-122"/>
              </a:rPr>
              <a:t>20-25x</a:t>
            </a:r>
            <a:r>
              <a:rPr lang="en-US" sz="1600" dirty="0">
                <a:solidFill>
                  <a:schemeClr val="tx2">
                    <a:lumMod val="75000"/>
                  </a:schemeClr>
                </a:solidFill>
                <a:ea typeface="仿宋" panose="02010609060101010101" pitchFamily="49" charset="-122"/>
              </a:rPr>
              <a:t> speedup for 1CPU core+1GPU vs. 1CPU core  </a:t>
            </a:r>
          </a:p>
        </p:txBody>
      </p:sp>
    </p:spTree>
    <p:extLst>
      <p:ext uri="{BB962C8B-B14F-4D97-AF65-F5344CB8AC3E}">
        <p14:creationId xmlns:p14="http://schemas.microsoft.com/office/powerpoint/2010/main" val="3023326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A7CE5781-04D5-4FC5-AFE4-89803BEAD7F3}"/>
              </a:ext>
            </a:extLst>
          </p:cNvPr>
          <p:cNvSpPr/>
          <p:nvPr/>
        </p:nvSpPr>
        <p:spPr>
          <a:xfrm>
            <a:off x="3739034" y="1281940"/>
            <a:ext cx="2083821" cy="1852218"/>
          </a:xfrm>
          <a:prstGeom prst="rect">
            <a:avLst/>
          </a:prstGeom>
          <a:solidFill>
            <a:srgbClr val="DAE3F3">
              <a:alpha val="69804"/>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815DDA4-BCA1-4A09-8ED2-E3EA476B09B1}"/>
              </a:ext>
            </a:extLst>
          </p:cNvPr>
          <p:cNvSpPr>
            <a:spLocks noGrp="1"/>
          </p:cNvSpPr>
          <p:nvPr>
            <p:ph type="title"/>
          </p:nvPr>
        </p:nvSpPr>
        <p:spPr/>
        <p:txBody>
          <a:bodyPr/>
          <a:lstStyle/>
          <a:p>
            <a:r>
              <a:rPr lang="en-US" altLang="zh-CN" dirty="0"/>
              <a:t>PanGen </a:t>
            </a:r>
            <a:r>
              <a:rPr lang="en-US" altLang="zh-CN" baseline="30000" dirty="0"/>
              <a:t>TM</a:t>
            </a:r>
            <a:r>
              <a:rPr lang="en-US" altLang="zh-CN" dirty="0"/>
              <a:t> </a:t>
            </a:r>
            <a:r>
              <a:rPr lang="zh-CN" altLang="en-US" dirty="0"/>
              <a:t>核心模块</a:t>
            </a:r>
          </a:p>
        </p:txBody>
      </p:sp>
      <p:sp>
        <p:nvSpPr>
          <p:cNvPr id="3" name="内容占位符 2">
            <a:extLst>
              <a:ext uri="{FF2B5EF4-FFF2-40B4-BE49-F238E27FC236}">
                <a16:creationId xmlns:a16="http://schemas.microsoft.com/office/drawing/2014/main" id="{155C5D70-DFCC-4896-9DD0-9FE5334D6C7B}"/>
              </a:ext>
            </a:extLst>
          </p:cNvPr>
          <p:cNvSpPr>
            <a:spLocks noGrp="1"/>
          </p:cNvSpPr>
          <p:nvPr>
            <p:ph idx="1"/>
          </p:nvPr>
        </p:nvSpPr>
        <p:spPr>
          <a:xfrm>
            <a:off x="615224" y="5662568"/>
            <a:ext cx="7886700" cy="274807"/>
          </a:xfrm>
        </p:spPr>
        <p:txBody>
          <a:bodyPr>
            <a:normAutofit fontScale="47500" lnSpcReduction="20000"/>
          </a:bodyPr>
          <a:lstStyle/>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FF010D82-4FC5-4670-80C5-CC76D8DF083B}"/>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99F5CCAB-8547-4251-ADCA-9B3CBEF623EF}"/>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27</a:t>
            </a:fld>
            <a:endParaRPr lang="zh-CN" altLang="en-US" dirty="0"/>
          </a:p>
        </p:txBody>
      </p:sp>
      <p:sp>
        <p:nvSpPr>
          <p:cNvPr id="17" name="矩形: 圆角 16">
            <a:extLst>
              <a:ext uri="{FF2B5EF4-FFF2-40B4-BE49-F238E27FC236}">
                <a16:creationId xmlns:a16="http://schemas.microsoft.com/office/drawing/2014/main" id="{054E5D16-B452-428E-8577-9B86876D5A77}"/>
              </a:ext>
            </a:extLst>
          </p:cNvPr>
          <p:cNvSpPr/>
          <p:nvPr/>
        </p:nvSpPr>
        <p:spPr>
          <a:xfrm>
            <a:off x="3788691" y="3537569"/>
            <a:ext cx="2722774" cy="363501"/>
          </a:xfrm>
          <a:prstGeom prst="roundRect">
            <a:avLst/>
          </a:prstGeom>
          <a:solidFill>
            <a:schemeClr val="accent1">
              <a:lumMod val="50000"/>
            </a:schemeClr>
          </a:solidFill>
          <a:ln>
            <a:noFill/>
          </a:ln>
          <a:effectLst>
            <a:innerShdw blurRad="63500" dist="50800" dir="13500000">
              <a:prstClr val="black">
                <a:alpha val="50000"/>
              </a:prstClr>
            </a:innerShdw>
          </a:effectLst>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t>Modeling </a:t>
            </a:r>
            <a:r>
              <a:rPr lang="zh-CN" altLang="en-US" sz="1400" dirty="0"/>
              <a:t>（</a:t>
            </a:r>
            <a:r>
              <a:rPr lang="en-US" altLang="zh-CN" sz="1400" dirty="0"/>
              <a:t>LithoSimu</a:t>
            </a:r>
            <a:r>
              <a:rPr lang="zh-CN" altLang="en-US" sz="1400" dirty="0"/>
              <a:t>）</a:t>
            </a:r>
          </a:p>
        </p:txBody>
      </p:sp>
      <p:sp>
        <p:nvSpPr>
          <p:cNvPr id="18" name="矩形: 圆角 17">
            <a:extLst>
              <a:ext uri="{FF2B5EF4-FFF2-40B4-BE49-F238E27FC236}">
                <a16:creationId xmlns:a16="http://schemas.microsoft.com/office/drawing/2014/main" id="{336D0DE8-9570-4265-8CC9-053C9183D1FB}"/>
              </a:ext>
            </a:extLst>
          </p:cNvPr>
          <p:cNvSpPr/>
          <p:nvPr/>
        </p:nvSpPr>
        <p:spPr>
          <a:xfrm>
            <a:off x="3850057" y="2528831"/>
            <a:ext cx="1861777" cy="364934"/>
          </a:xfrm>
          <a:prstGeom prst="roundRect">
            <a:avLst/>
          </a:prstGeom>
          <a:solidFill>
            <a:schemeClr val="accent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Mask Optimization (MO)</a:t>
            </a:r>
            <a:endParaRPr lang="zh-CN" altLang="en-US" sz="1200" dirty="0"/>
          </a:p>
        </p:txBody>
      </p:sp>
      <p:sp>
        <p:nvSpPr>
          <p:cNvPr id="20" name="矩形: 圆角 19">
            <a:extLst>
              <a:ext uri="{FF2B5EF4-FFF2-40B4-BE49-F238E27FC236}">
                <a16:creationId xmlns:a16="http://schemas.microsoft.com/office/drawing/2014/main" id="{6B84F94E-FAAE-4BF5-AD66-FD9E2BDEFAD0}"/>
              </a:ext>
            </a:extLst>
          </p:cNvPr>
          <p:cNvSpPr/>
          <p:nvPr/>
        </p:nvSpPr>
        <p:spPr>
          <a:xfrm>
            <a:off x="4057531" y="1729090"/>
            <a:ext cx="1446828" cy="426736"/>
          </a:xfrm>
          <a:prstGeom prst="roundRect">
            <a:avLst/>
          </a:prstGeom>
          <a:solidFill>
            <a:schemeClr val="accent1">
              <a:lumMod val="40000"/>
              <a:lumOff val="6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Source Mask Optimization</a:t>
            </a:r>
            <a:endParaRPr lang="zh-CN" altLang="en-US" sz="1200" dirty="0"/>
          </a:p>
        </p:txBody>
      </p:sp>
      <p:sp>
        <p:nvSpPr>
          <p:cNvPr id="22" name="矩形: 圆角 21">
            <a:extLst>
              <a:ext uri="{FF2B5EF4-FFF2-40B4-BE49-F238E27FC236}">
                <a16:creationId xmlns:a16="http://schemas.microsoft.com/office/drawing/2014/main" id="{77291C88-6297-439B-839D-C229CC309E80}"/>
              </a:ext>
            </a:extLst>
          </p:cNvPr>
          <p:cNvSpPr/>
          <p:nvPr/>
        </p:nvSpPr>
        <p:spPr>
          <a:xfrm>
            <a:off x="6686653" y="3537569"/>
            <a:ext cx="2215383" cy="360739"/>
          </a:xfrm>
          <a:prstGeom prst="roundRect">
            <a:avLst/>
          </a:prstGeom>
          <a:solidFill>
            <a:schemeClr val="accent1">
              <a:lumMod val="50000"/>
            </a:schemeClr>
          </a:solidFill>
          <a:ln>
            <a:noFill/>
          </a:ln>
          <a:effectLst>
            <a:innerShdw blurRad="63500" dist="50800" dir="13500000">
              <a:prstClr val="black">
                <a:alpha val="50000"/>
              </a:prstClr>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t>Design Rule Check </a:t>
            </a:r>
            <a:r>
              <a:rPr lang="zh-CN" altLang="en-US" sz="1400" dirty="0"/>
              <a:t>（</a:t>
            </a:r>
            <a:r>
              <a:rPr lang="en-US" altLang="zh-CN" sz="1400" dirty="0"/>
              <a:t>DRC</a:t>
            </a:r>
            <a:r>
              <a:rPr lang="zh-CN" altLang="en-US" sz="1400" dirty="0"/>
              <a:t>）</a:t>
            </a:r>
          </a:p>
        </p:txBody>
      </p:sp>
      <p:sp>
        <p:nvSpPr>
          <p:cNvPr id="24" name="矩形: 圆角 23">
            <a:extLst>
              <a:ext uri="{FF2B5EF4-FFF2-40B4-BE49-F238E27FC236}">
                <a16:creationId xmlns:a16="http://schemas.microsoft.com/office/drawing/2014/main" id="{BE9B852E-7262-42F1-B003-AB160E3E8CB8}"/>
              </a:ext>
            </a:extLst>
          </p:cNvPr>
          <p:cNvSpPr/>
          <p:nvPr/>
        </p:nvSpPr>
        <p:spPr>
          <a:xfrm>
            <a:off x="5872512" y="2528831"/>
            <a:ext cx="2340638" cy="347828"/>
          </a:xfrm>
          <a:prstGeom prst="roundRect">
            <a:avLst/>
          </a:prstGeom>
          <a:solidFill>
            <a:schemeClr val="accent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Lithography Rule Check  </a:t>
            </a:r>
            <a:r>
              <a:rPr lang="zh-CN" altLang="en-US" sz="1200" dirty="0"/>
              <a:t>（</a:t>
            </a:r>
            <a:r>
              <a:rPr lang="en-US" altLang="zh-CN" sz="1200" dirty="0"/>
              <a:t>LRC</a:t>
            </a:r>
            <a:r>
              <a:rPr lang="zh-CN" altLang="en-US" sz="1200" dirty="0"/>
              <a:t>）</a:t>
            </a:r>
          </a:p>
        </p:txBody>
      </p:sp>
      <p:graphicFrame>
        <p:nvGraphicFramePr>
          <p:cNvPr id="28" name="图示 27">
            <a:extLst>
              <a:ext uri="{FF2B5EF4-FFF2-40B4-BE49-F238E27FC236}">
                <a16:creationId xmlns:a16="http://schemas.microsoft.com/office/drawing/2014/main" id="{99CA8217-6456-49D0-A9A6-AB5404A34A8D}"/>
              </a:ext>
            </a:extLst>
          </p:cNvPr>
          <p:cNvGraphicFramePr/>
          <p:nvPr>
            <p:extLst>
              <p:ext uri="{D42A27DB-BD31-4B8C-83A1-F6EECF244321}">
                <p14:modId xmlns:p14="http://schemas.microsoft.com/office/powerpoint/2010/main" val="2082518569"/>
              </p:ext>
            </p:extLst>
          </p:nvPr>
        </p:nvGraphicFramePr>
        <p:xfrm>
          <a:off x="241964" y="1458381"/>
          <a:ext cx="3062446" cy="2439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 name="文本框 31">
            <a:extLst>
              <a:ext uri="{FF2B5EF4-FFF2-40B4-BE49-F238E27FC236}">
                <a16:creationId xmlns:a16="http://schemas.microsoft.com/office/drawing/2014/main" id="{43CE8EAE-4E56-4CC2-8B3F-BF9D5F87298C}"/>
              </a:ext>
            </a:extLst>
          </p:cNvPr>
          <p:cNvSpPr txBox="1"/>
          <p:nvPr/>
        </p:nvSpPr>
        <p:spPr>
          <a:xfrm>
            <a:off x="3850057" y="1357892"/>
            <a:ext cx="4576194" cy="261610"/>
          </a:xfrm>
          <a:prstGeom prst="rect">
            <a:avLst/>
          </a:prstGeom>
          <a:noFill/>
        </p:spPr>
        <p:txBody>
          <a:bodyPr wrap="square">
            <a:spAutoFit/>
          </a:bodyPr>
          <a:lstStyle/>
          <a:p>
            <a:r>
              <a:rPr lang="en-US" altLang="zh-CN" sz="1050" i="1" dirty="0">
                <a:solidFill>
                  <a:schemeClr val="bg1">
                    <a:lumMod val="65000"/>
                  </a:schemeClr>
                </a:solidFill>
              </a:rPr>
              <a:t>LithoOpt</a:t>
            </a:r>
            <a:endParaRPr lang="zh-CN" altLang="en-US" sz="1050" i="1" dirty="0">
              <a:solidFill>
                <a:schemeClr val="bg1">
                  <a:lumMod val="65000"/>
                </a:schemeClr>
              </a:solidFill>
            </a:endParaRPr>
          </a:p>
        </p:txBody>
      </p:sp>
      <p:sp>
        <p:nvSpPr>
          <p:cNvPr id="33" name="内容占位符 2">
            <a:extLst>
              <a:ext uri="{FF2B5EF4-FFF2-40B4-BE49-F238E27FC236}">
                <a16:creationId xmlns:a16="http://schemas.microsoft.com/office/drawing/2014/main" id="{4C375055-D90C-4471-975F-AB19F3B3C037}"/>
              </a:ext>
            </a:extLst>
          </p:cNvPr>
          <p:cNvSpPr txBox="1">
            <a:spLocks/>
          </p:cNvSpPr>
          <p:nvPr/>
        </p:nvSpPr>
        <p:spPr>
          <a:xfrm>
            <a:off x="615224" y="4423276"/>
            <a:ext cx="7886700" cy="1935579"/>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200" dirty="0"/>
              <a:t>Modeling</a:t>
            </a:r>
            <a:r>
              <a:rPr lang="zh-CN" altLang="en-US" sz="1200" dirty="0"/>
              <a:t>就是建立整个光刻过程的物理模型，从而能够抓住整个光刻过程的核心特征并进行仿真。</a:t>
            </a:r>
            <a:endParaRPr lang="en-US" altLang="zh-CN" sz="1200" dirty="0"/>
          </a:p>
          <a:p>
            <a:r>
              <a:rPr lang="en-US" altLang="zh-CN" sz="1200" dirty="0"/>
              <a:t>DRC </a:t>
            </a:r>
            <a:r>
              <a:rPr lang="zh-CN" altLang="en-US" sz="1200" dirty="0"/>
              <a:t>可以针对版图上各种几何图案的特征进行对应操作，灵活的对版图做几何处理。</a:t>
            </a:r>
            <a:endParaRPr lang="en-US" altLang="zh-CN" sz="1200" dirty="0"/>
          </a:p>
          <a:p>
            <a:r>
              <a:rPr lang="en-US" altLang="zh-CN" sz="1200" dirty="0"/>
              <a:t>LRC </a:t>
            </a:r>
            <a:r>
              <a:rPr lang="zh-CN" altLang="en-US" sz="1200" dirty="0"/>
              <a:t>可以基于仿真的结果，进行详细分析， 判断出版图哪里会有较大可能在制程中出现坏点，从而提前预知潜在风险，协助良率提升。</a:t>
            </a:r>
            <a:endParaRPr lang="en-US" altLang="zh-CN" sz="1200" dirty="0"/>
          </a:p>
          <a:p>
            <a:r>
              <a:rPr lang="en-US" altLang="zh-CN" sz="1200" dirty="0"/>
              <a:t>LithoOpt </a:t>
            </a:r>
            <a:r>
              <a:rPr lang="zh-CN" altLang="en-US" sz="1200" dirty="0"/>
              <a:t>则基于仿真引擎， 对版图或者 光源 </a:t>
            </a:r>
            <a:r>
              <a:rPr lang="en-US" altLang="zh-CN" sz="1200" dirty="0"/>
              <a:t>+ </a:t>
            </a:r>
            <a:r>
              <a:rPr lang="zh-CN" altLang="en-US" sz="1200" dirty="0"/>
              <a:t>版图核心图形 进行优化， 从而提升制程的良率。</a:t>
            </a:r>
            <a:r>
              <a:rPr lang="en-US" altLang="zh-CN" sz="1200" dirty="0"/>
              <a:t> </a:t>
            </a:r>
            <a:endParaRPr lang="zh-CN" altLang="en-US" sz="1200" dirty="0"/>
          </a:p>
        </p:txBody>
      </p:sp>
    </p:spTree>
    <p:extLst>
      <p:ext uri="{BB962C8B-B14F-4D97-AF65-F5344CB8AC3E}">
        <p14:creationId xmlns:p14="http://schemas.microsoft.com/office/powerpoint/2010/main" val="4087601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CC90B-F3ED-46A8-8327-48112DB3D724}"/>
              </a:ext>
            </a:extLst>
          </p:cNvPr>
          <p:cNvSpPr>
            <a:spLocks noGrp="1"/>
          </p:cNvSpPr>
          <p:nvPr>
            <p:ph type="title"/>
          </p:nvPr>
        </p:nvSpPr>
        <p:spPr/>
        <p:txBody>
          <a:bodyPr/>
          <a:lstStyle/>
          <a:p>
            <a:r>
              <a:rPr lang="zh-CN" altLang="en-US" dirty="0"/>
              <a:t>通过</a:t>
            </a:r>
            <a:r>
              <a:rPr lang="en-US" altLang="zh-CN" dirty="0"/>
              <a:t>DRC </a:t>
            </a:r>
            <a:r>
              <a:rPr lang="zh-CN" altLang="en-US" dirty="0"/>
              <a:t>可以对版图进行复杂操作</a:t>
            </a:r>
          </a:p>
        </p:txBody>
      </p:sp>
      <p:sp>
        <p:nvSpPr>
          <p:cNvPr id="3" name="内容占位符 2">
            <a:extLst>
              <a:ext uri="{FF2B5EF4-FFF2-40B4-BE49-F238E27FC236}">
                <a16:creationId xmlns:a16="http://schemas.microsoft.com/office/drawing/2014/main" id="{71AC8799-523F-4AFE-B507-3E45EFD55E46}"/>
              </a:ext>
            </a:extLst>
          </p:cNvPr>
          <p:cNvSpPr>
            <a:spLocks noGrp="1"/>
          </p:cNvSpPr>
          <p:nvPr>
            <p:ph idx="1"/>
          </p:nvPr>
        </p:nvSpPr>
        <p:spPr/>
        <p:txBody>
          <a:bodyPr/>
          <a:lstStyle/>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59CED396-1688-4E64-B91E-DCBBDC219317}"/>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0752D9D4-A5B3-4EB7-89EC-BB8C95181DBC}"/>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28</a:t>
            </a:fld>
            <a:endParaRPr lang="zh-CN" altLang="en-US" dirty="0"/>
          </a:p>
        </p:txBody>
      </p:sp>
      <p:pic>
        <p:nvPicPr>
          <p:cNvPr id="7" name="图片 6">
            <a:extLst>
              <a:ext uri="{FF2B5EF4-FFF2-40B4-BE49-F238E27FC236}">
                <a16:creationId xmlns:a16="http://schemas.microsoft.com/office/drawing/2014/main" id="{77B4ACA7-F102-4CE6-9A6B-F97B22BD05C2}"/>
              </a:ext>
            </a:extLst>
          </p:cNvPr>
          <p:cNvPicPr>
            <a:picLocks noChangeAspect="1"/>
          </p:cNvPicPr>
          <p:nvPr/>
        </p:nvPicPr>
        <p:blipFill>
          <a:blip r:embed="rId2"/>
          <a:stretch>
            <a:fillRect/>
          </a:stretch>
        </p:blipFill>
        <p:spPr>
          <a:xfrm>
            <a:off x="615224" y="1509857"/>
            <a:ext cx="4939486" cy="2362504"/>
          </a:xfrm>
          <a:prstGeom prst="rect">
            <a:avLst/>
          </a:prstGeom>
        </p:spPr>
      </p:pic>
      <p:pic>
        <p:nvPicPr>
          <p:cNvPr id="9" name="图片 8">
            <a:extLst>
              <a:ext uri="{FF2B5EF4-FFF2-40B4-BE49-F238E27FC236}">
                <a16:creationId xmlns:a16="http://schemas.microsoft.com/office/drawing/2014/main" id="{D7B09A91-5A0D-40FC-9087-E26217E91231}"/>
              </a:ext>
            </a:extLst>
          </p:cNvPr>
          <p:cNvPicPr>
            <a:picLocks noChangeAspect="1"/>
          </p:cNvPicPr>
          <p:nvPr/>
        </p:nvPicPr>
        <p:blipFill>
          <a:blip r:embed="rId3"/>
          <a:stretch>
            <a:fillRect/>
          </a:stretch>
        </p:blipFill>
        <p:spPr>
          <a:xfrm>
            <a:off x="5862010" y="1829637"/>
            <a:ext cx="1940424" cy="1841198"/>
          </a:xfrm>
          <a:prstGeom prst="rect">
            <a:avLst/>
          </a:prstGeom>
        </p:spPr>
      </p:pic>
      <p:sp>
        <p:nvSpPr>
          <p:cNvPr id="11" name="文本框 10">
            <a:extLst>
              <a:ext uri="{FF2B5EF4-FFF2-40B4-BE49-F238E27FC236}">
                <a16:creationId xmlns:a16="http://schemas.microsoft.com/office/drawing/2014/main" id="{FAA86496-AD14-4424-8D4D-192EF9722736}"/>
              </a:ext>
            </a:extLst>
          </p:cNvPr>
          <p:cNvSpPr txBox="1"/>
          <p:nvPr/>
        </p:nvSpPr>
        <p:spPr>
          <a:xfrm>
            <a:off x="6433715" y="1465656"/>
            <a:ext cx="797013" cy="246221"/>
          </a:xfrm>
          <a:prstGeom prst="rect">
            <a:avLst/>
          </a:prstGeom>
          <a:noFill/>
        </p:spPr>
        <p:txBody>
          <a:bodyPr wrap="none" rtlCol="0">
            <a:spAutoFit/>
          </a:bodyPr>
          <a:lstStyle/>
          <a:p>
            <a:r>
              <a:rPr lang="en-US" altLang="zh-CN" sz="1000" dirty="0"/>
              <a:t>Remove jog</a:t>
            </a:r>
            <a:endParaRPr lang="zh-CN" altLang="en-US" sz="1000" dirty="0"/>
          </a:p>
        </p:txBody>
      </p:sp>
      <p:pic>
        <p:nvPicPr>
          <p:cNvPr id="13" name="图片 12">
            <a:extLst>
              <a:ext uri="{FF2B5EF4-FFF2-40B4-BE49-F238E27FC236}">
                <a16:creationId xmlns:a16="http://schemas.microsoft.com/office/drawing/2014/main" id="{FE15B5B7-5A44-464D-9ABE-3B67B99E4CB5}"/>
              </a:ext>
            </a:extLst>
          </p:cNvPr>
          <p:cNvPicPr>
            <a:picLocks noChangeAspect="1"/>
          </p:cNvPicPr>
          <p:nvPr/>
        </p:nvPicPr>
        <p:blipFill rotWithShape="1">
          <a:blip r:embed="rId4"/>
          <a:srcRect r="50824"/>
          <a:stretch/>
        </p:blipFill>
        <p:spPr>
          <a:xfrm>
            <a:off x="685599" y="4238321"/>
            <a:ext cx="1976868" cy="1821615"/>
          </a:xfrm>
          <a:prstGeom prst="rect">
            <a:avLst/>
          </a:prstGeom>
        </p:spPr>
      </p:pic>
      <p:pic>
        <p:nvPicPr>
          <p:cNvPr id="15" name="图片 14">
            <a:extLst>
              <a:ext uri="{FF2B5EF4-FFF2-40B4-BE49-F238E27FC236}">
                <a16:creationId xmlns:a16="http://schemas.microsoft.com/office/drawing/2014/main" id="{1C25ADE1-F77A-4FF3-ACE0-30E07366BC74}"/>
              </a:ext>
            </a:extLst>
          </p:cNvPr>
          <p:cNvPicPr>
            <a:picLocks noChangeAspect="1"/>
          </p:cNvPicPr>
          <p:nvPr/>
        </p:nvPicPr>
        <p:blipFill rotWithShape="1">
          <a:blip r:embed="rId4"/>
          <a:srcRect l="50824"/>
          <a:stretch/>
        </p:blipFill>
        <p:spPr>
          <a:xfrm>
            <a:off x="3082587" y="4248793"/>
            <a:ext cx="1976868" cy="1821615"/>
          </a:xfrm>
          <a:prstGeom prst="rect">
            <a:avLst/>
          </a:prstGeom>
        </p:spPr>
      </p:pic>
      <p:pic>
        <p:nvPicPr>
          <p:cNvPr id="17" name="图片 16">
            <a:extLst>
              <a:ext uri="{FF2B5EF4-FFF2-40B4-BE49-F238E27FC236}">
                <a16:creationId xmlns:a16="http://schemas.microsoft.com/office/drawing/2014/main" id="{19BE4499-8DDB-4DD9-85D0-8A24D753D3A1}"/>
              </a:ext>
            </a:extLst>
          </p:cNvPr>
          <p:cNvPicPr>
            <a:picLocks noChangeAspect="1"/>
          </p:cNvPicPr>
          <p:nvPr/>
        </p:nvPicPr>
        <p:blipFill>
          <a:blip r:embed="rId5"/>
          <a:stretch>
            <a:fillRect/>
          </a:stretch>
        </p:blipFill>
        <p:spPr>
          <a:xfrm>
            <a:off x="6582785" y="4227903"/>
            <a:ext cx="1284625" cy="801683"/>
          </a:xfrm>
          <a:prstGeom prst="rect">
            <a:avLst/>
          </a:prstGeom>
        </p:spPr>
      </p:pic>
      <p:pic>
        <p:nvPicPr>
          <p:cNvPr id="19" name="图片 18">
            <a:extLst>
              <a:ext uri="{FF2B5EF4-FFF2-40B4-BE49-F238E27FC236}">
                <a16:creationId xmlns:a16="http://schemas.microsoft.com/office/drawing/2014/main" id="{65B512FB-F838-450B-B489-56FA7ECC0119}"/>
              </a:ext>
            </a:extLst>
          </p:cNvPr>
          <p:cNvPicPr>
            <a:picLocks noChangeAspect="1"/>
          </p:cNvPicPr>
          <p:nvPr/>
        </p:nvPicPr>
        <p:blipFill>
          <a:blip r:embed="rId6"/>
          <a:stretch>
            <a:fillRect/>
          </a:stretch>
        </p:blipFill>
        <p:spPr>
          <a:xfrm>
            <a:off x="5791017" y="5216407"/>
            <a:ext cx="2726503" cy="723165"/>
          </a:xfrm>
          <a:prstGeom prst="rect">
            <a:avLst/>
          </a:prstGeom>
        </p:spPr>
      </p:pic>
    </p:spTree>
    <p:extLst>
      <p:ext uri="{BB962C8B-B14F-4D97-AF65-F5344CB8AC3E}">
        <p14:creationId xmlns:p14="http://schemas.microsoft.com/office/powerpoint/2010/main" val="2330086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E0885-6F1E-4EA1-943E-529F42307CA6}"/>
              </a:ext>
            </a:extLst>
          </p:cNvPr>
          <p:cNvSpPr>
            <a:spLocks noGrp="1"/>
          </p:cNvSpPr>
          <p:nvPr>
            <p:ph type="title"/>
          </p:nvPr>
        </p:nvSpPr>
        <p:spPr/>
        <p:txBody>
          <a:bodyPr/>
          <a:lstStyle/>
          <a:p>
            <a:r>
              <a:rPr lang="zh-CN" altLang="en-US" dirty="0"/>
              <a:t>光刻： 图形转移</a:t>
            </a:r>
          </a:p>
        </p:txBody>
      </p:sp>
      <p:sp>
        <p:nvSpPr>
          <p:cNvPr id="3" name="内容占位符 2">
            <a:extLst>
              <a:ext uri="{FF2B5EF4-FFF2-40B4-BE49-F238E27FC236}">
                <a16:creationId xmlns:a16="http://schemas.microsoft.com/office/drawing/2014/main" id="{7EE55014-2C9C-47BC-A845-4AA41914C2E6}"/>
              </a:ext>
            </a:extLst>
          </p:cNvPr>
          <p:cNvSpPr>
            <a:spLocks noGrp="1"/>
          </p:cNvSpPr>
          <p:nvPr>
            <p:ph idx="1"/>
          </p:nvPr>
        </p:nvSpPr>
        <p:spPr>
          <a:xfrm>
            <a:off x="248567" y="1602816"/>
            <a:ext cx="4689445" cy="1903782"/>
          </a:xfrm>
        </p:spPr>
        <p:txBody>
          <a:bodyPr>
            <a:normAutofit/>
          </a:bodyPr>
          <a:lstStyle/>
          <a:p>
            <a:r>
              <a:rPr lang="zh-CN" altLang="en-US" sz="1600" dirty="0"/>
              <a:t>光刻的本质是图形转移。</a:t>
            </a:r>
            <a:endParaRPr lang="en-US" altLang="zh-CN" sz="1600" dirty="0"/>
          </a:p>
          <a:p>
            <a:pPr lvl="1"/>
            <a:r>
              <a:rPr lang="zh-CN" altLang="en-US" sz="1200" dirty="0"/>
              <a:t>曝光将设计版图转换成了光强分布</a:t>
            </a:r>
            <a:endParaRPr lang="en-US" altLang="zh-CN" sz="1200" dirty="0"/>
          </a:p>
          <a:p>
            <a:pPr lvl="1"/>
            <a:r>
              <a:rPr lang="zh-CN" altLang="en-US" sz="1200" dirty="0"/>
              <a:t>光化学反应将光强分布转变成了化学物分布</a:t>
            </a:r>
            <a:endParaRPr lang="en-US" altLang="zh-CN" sz="1200" dirty="0"/>
          </a:p>
          <a:p>
            <a:pPr lvl="1"/>
            <a:r>
              <a:rPr lang="zh-CN" altLang="en-US" sz="1200" dirty="0"/>
              <a:t>显影将化学物分布转变了实际的光刻胶形貌</a:t>
            </a:r>
            <a:endParaRPr lang="en-US" altLang="zh-CN" sz="1200" dirty="0"/>
          </a:p>
          <a:p>
            <a:pPr lvl="1"/>
            <a:r>
              <a:rPr lang="zh-CN" altLang="en-US" sz="1200" dirty="0"/>
              <a:t>最终刻蚀将光刻胶形貌转移到了硅片上</a:t>
            </a:r>
          </a:p>
        </p:txBody>
      </p:sp>
      <p:sp>
        <p:nvSpPr>
          <p:cNvPr id="4" name="日期占位符 3">
            <a:extLst>
              <a:ext uri="{FF2B5EF4-FFF2-40B4-BE49-F238E27FC236}">
                <a16:creationId xmlns:a16="http://schemas.microsoft.com/office/drawing/2014/main" id="{90956D0C-4194-4413-AC9F-AEBA559BD74B}"/>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056C4B05-C5FC-431C-9EA9-8D9EF28CE32F}"/>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29</a:t>
            </a:fld>
            <a:endParaRPr lang="zh-CN" altLang="en-US" dirty="0"/>
          </a:p>
        </p:txBody>
      </p:sp>
      <p:pic>
        <p:nvPicPr>
          <p:cNvPr id="7" name="图片 6" descr="图片包含 游戏机, 截图&#10;&#10;描述已自动生成">
            <a:extLst>
              <a:ext uri="{FF2B5EF4-FFF2-40B4-BE49-F238E27FC236}">
                <a16:creationId xmlns:a16="http://schemas.microsoft.com/office/drawing/2014/main" id="{C03FB622-222B-4087-A43B-47E0EBE32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012" y="1222203"/>
            <a:ext cx="2879672" cy="1903783"/>
          </a:xfrm>
          <a:prstGeom prst="rect">
            <a:avLst/>
          </a:prstGeom>
        </p:spPr>
      </p:pic>
      <p:pic>
        <p:nvPicPr>
          <p:cNvPr id="3074" name="Picture 2">
            <a:extLst>
              <a:ext uri="{FF2B5EF4-FFF2-40B4-BE49-F238E27FC236}">
                <a16:creationId xmlns:a16="http://schemas.microsoft.com/office/drawing/2014/main" id="{AB28AF75-E8C7-47CC-92EF-45FCB64A0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718" y="3412882"/>
            <a:ext cx="7199353" cy="2063978"/>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a:extLst>
              <a:ext uri="{FF2B5EF4-FFF2-40B4-BE49-F238E27FC236}">
                <a16:creationId xmlns:a16="http://schemas.microsoft.com/office/drawing/2014/main" id="{1404F964-DCE2-473E-9F2D-93676A7367B4}"/>
              </a:ext>
            </a:extLst>
          </p:cNvPr>
          <p:cNvSpPr txBox="1">
            <a:spLocks/>
          </p:cNvSpPr>
          <p:nvPr/>
        </p:nvSpPr>
        <p:spPr>
          <a:xfrm>
            <a:off x="304646" y="5476860"/>
            <a:ext cx="8627598" cy="93341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在计算光刻建模中，一般不考虑刻蚀部分，并将前面分成光学建模和光刻胶建模。</a:t>
            </a:r>
            <a:endParaRPr lang="en-US" altLang="zh-CN" sz="1600" dirty="0"/>
          </a:p>
          <a:p>
            <a:pPr lvl="1"/>
            <a:r>
              <a:rPr lang="zh-CN" altLang="en-US" sz="1200" dirty="0"/>
              <a:t>光学建模完成了从版图图案到光强分布图案这一部分的转移，这一步又分为从版图图案到</a:t>
            </a:r>
            <a:r>
              <a:rPr lang="en-US" altLang="zh-CN" sz="1200" dirty="0"/>
              <a:t>mask image </a:t>
            </a:r>
            <a:r>
              <a:rPr lang="zh-CN" altLang="en-US" sz="1200" dirty="0"/>
              <a:t>和从</a:t>
            </a:r>
            <a:r>
              <a:rPr lang="en-US" altLang="zh-CN" sz="1200" dirty="0"/>
              <a:t>mask image </a:t>
            </a:r>
            <a:r>
              <a:rPr lang="zh-CN" altLang="en-US" sz="1200" dirty="0"/>
              <a:t>到</a:t>
            </a:r>
            <a:r>
              <a:rPr lang="en-US" altLang="zh-CN" sz="1200" dirty="0"/>
              <a:t>aerial image </a:t>
            </a:r>
            <a:r>
              <a:rPr lang="zh-CN" altLang="en-US" sz="1200" dirty="0"/>
              <a:t>两步</a:t>
            </a:r>
            <a:endParaRPr lang="en-US" altLang="zh-CN" sz="1200" dirty="0"/>
          </a:p>
          <a:p>
            <a:pPr lvl="1"/>
            <a:r>
              <a:rPr lang="zh-CN" altLang="en-US" sz="1200" dirty="0"/>
              <a:t>光刻胶建模则将光强分布图案转换成最终的光刻胶形貌，这一步又分为从</a:t>
            </a:r>
            <a:r>
              <a:rPr lang="en-US" altLang="zh-CN" sz="1200" dirty="0"/>
              <a:t>aerial image </a:t>
            </a:r>
            <a:r>
              <a:rPr lang="zh-CN" altLang="en-US" sz="1200" dirty="0"/>
              <a:t>到</a:t>
            </a:r>
            <a:r>
              <a:rPr lang="en-US" altLang="zh-CN" sz="1200" dirty="0"/>
              <a:t>resist image </a:t>
            </a:r>
            <a:r>
              <a:rPr lang="zh-CN" altLang="en-US" sz="1200" dirty="0"/>
              <a:t>和从</a:t>
            </a:r>
            <a:r>
              <a:rPr lang="en-US" altLang="zh-CN" sz="1200" dirty="0"/>
              <a:t>resist image </a:t>
            </a:r>
            <a:r>
              <a:rPr lang="zh-CN" altLang="en-US" sz="1200" dirty="0"/>
              <a:t>得到</a:t>
            </a:r>
            <a:r>
              <a:rPr lang="en-US" altLang="zh-CN" sz="1200" dirty="0"/>
              <a:t>resist contour </a:t>
            </a:r>
            <a:r>
              <a:rPr lang="zh-CN" altLang="en-US" sz="1200" dirty="0"/>
              <a:t>两步</a:t>
            </a:r>
          </a:p>
        </p:txBody>
      </p:sp>
    </p:spTree>
    <p:extLst>
      <p:ext uri="{BB962C8B-B14F-4D97-AF65-F5344CB8AC3E}">
        <p14:creationId xmlns:p14="http://schemas.microsoft.com/office/powerpoint/2010/main" val="1012073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DE738-217F-40F6-B928-8465EF35A39C}"/>
              </a:ext>
            </a:extLst>
          </p:cNvPr>
          <p:cNvSpPr>
            <a:spLocks noGrp="1"/>
          </p:cNvSpPr>
          <p:nvPr>
            <p:ph type="title"/>
          </p:nvPr>
        </p:nvSpPr>
        <p:spPr/>
        <p:txBody>
          <a:bodyPr/>
          <a:lstStyle/>
          <a:p>
            <a:r>
              <a:rPr lang="zh-CN" altLang="en-US" dirty="0"/>
              <a:t>半导体芯片是什么</a:t>
            </a:r>
          </a:p>
        </p:txBody>
      </p:sp>
      <p:sp>
        <p:nvSpPr>
          <p:cNvPr id="3" name="内容占位符 2">
            <a:extLst>
              <a:ext uri="{FF2B5EF4-FFF2-40B4-BE49-F238E27FC236}">
                <a16:creationId xmlns:a16="http://schemas.microsoft.com/office/drawing/2014/main" id="{FB5346A6-420C-4EB6-A9A7-F4220A651FEB}"/>
              </a:ext>
            </a:extLst>
          </p:cNvPr>
          <p:cNvSpPr>
            <a:spLocks noGrp="1"/>
          </p:cNvSpPr>
          <p:nvPr>
            <p:ph idx="1"/>
          </p:nvPr>
        </p:nvSpPr>
        <p:spPr/>
        <p:txBody>
          <a:bodyPr/>
          <a:lstStyle/>
          <a:p>
            <a:endParaRPr lang="en-US" altLang="zh-CN" dirty="0"/>
          </a:p>
          <a:p>
            <a:endParaRPr lang="zh-CN" altLang="en-US" dirty="0"/>
          </a:p>
        </p:txBody>
      </p:sp>
      <p:sp>
        <p:nvSpPr>
          <p:cNvPr id="4" name="日期占位符 3">
            <a:extLst>
              <a:ext uri="{FF2B5EF4-FFF2-40B4-BE49-F238E27FC236}">
                <a16:creationId xmlns:a16="http://schemas.microsoft.com/office/drawing/2014/main" id="{8F9D2734-5749-4EFC-B624-EAB3B73C70F0}"/>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F06C69DD-37D7-4238-B82F-31800FEBBEFE}"/>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3</a:t>
            </a:fld>
            <a:endParaRPr lang="zh-CN" altLang="en-US" dirty="0"/>
          </a:p>
        </p:txBody>
      </p:sp>
      <p:pic>
        <p:nvPicPr>
          <p:cNvPr id="6" name="图片 5">
            <a:extLst>
              <a:ext uri="{FF2B5EF4-FFF2-40B4-BE49-F238E27FC236}">
                <a16:creationId xmlns:a16="http://schemas.microsoft.com/office/drawing/2014/main" id="{0EF490B9-2802-4C9B-8DA7-44AFE9C41222}"/>
              </a:ext>
            </a:extLst>
          </p:cNvPr>
          <p:cNvPicPr>
            <a:picLocks noChangeAspect="1"/>
          </p:cNvPicPr>
          <p:nvPr/>
        </p:nvPicPr>
        <p:blipFill>
          <a:blip r:embed="rId2"/>
          <a:stretch>
            <a:fillRect/>
          </a:stretch>
        </p:blipFill>
        <p:spPr>
          <a:xfrm>
            <a:off x="820298" y="1717382"/>
            <a:ext cx="3925732" cy="4219994"/>
          </a:xfrm>
          <a:prstGeom prst="rect">
            <a:avLst/>
          </a:prstGeom>
        </p:spPr>
      </p:pic>
      <p:pic>
        <p:nvPicPr>
          <p:cNvPr id="7" name="图片 6">
            <a:extLst>
              <a:ext uri="{FF2B5EF4-FFF2-40B4-BE49-F238E27FC236}">
                <a16:creationId xmlns:a16="http://schemas.microsoft.com/office/drawing/2014/main" id="{28E4C5D4-784A-431C-ACE4-03D5C47A6D60}"/>
              </a:ext>
            </a:extLst>
          </p:cNvPr>
          <p:cNvPicPr>
            <a:picLocks noChangeAspect="1"/>
          </p:cNvPicPr>
          <p:nvPr/>
        </p:nvPicPr>
        <p:blipFill>
          <a:blip r:embed="rId3"/>
          <a:stretch>
            <a:fillRect/>
          </a:stretch>
        </p:blipFill>
        <p:spPr>
          <a:xfrm>
            <a:off x="5081837" y="1717382"/>
            <a:ext cx="3292665" cy="2508109"/>
          </a:xfrm>
          <a:prstGeom prst="rect">
            <a:avLst/>
          </a:prstGeom>
        </p:spPr>
      </p:pic>
      <p:pic>
        <p:nvPicPr>
          <p:cNvPr id="8" name="图片 7">
            <a:extLst>
              <a:ext uri="{FF2B5EF4-FFF2-40B4-BE49-F238E27FC236}">
                <a16:creationId xmlns:a16="http://schemas.microsoft.com/office/drawing/2014/main" id="{5DC38E00-28AE-441C-B189-CFA99CD1FD32}"/>
              </a:ext>
            </a:extLst>
          </p:cNvPr>
          <p:cNvPicPr>
            <a:picLocks noChangeAspect="1"/>
          </p:cNvPicPr>
          <p:nvPr/>
        </p:nvPicPr>
        <p:blipFill>
          <a:blip r:embed="rId4"/>
          <a:stretch>
            <a:fillRect/>
          </a:stretch>
        </p:blipFill>
        <p:spPr>
          <a:xfrm>
            <a:off x="5081837" y="4339914"/>
            <a:ext cx="3292665" cy="1597462"/>
          </a:xfrm>
          <a:prstGeom prst="rect">
            <a:avLst/>
          </a:prstGeom>
        </p:spPr>
      </p:pic>
    </p:spTree>
    <p:extLst>
      <p:ext uri="{BB962C8B-B14F-4D97-AF65-F5344CB8AC3E}">
        <p14:creationId xmlns:p14="http://schemas.microsoft.com/office/powerpoint/2010/main" val="3446262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E889B9-50EE-42BB-8091-2A3F55B122B2}"/>
              </a:ext>
            </a:extLst>
          </p:cNvPr>
          <p:cNvSpPr>
            <a:spLocks noGrp="1"/>
          </p:cNvSpPr>
          <p:nvPr>
            <p:ph type="title"/>
          </p:nvPr>
        </p:nvSpPr>
        <p:spPr/>
        <p:txBody>
          <a:bodyPr/>
          <a:lstStyle/>
          <a:p>
            <a:r>
              <a:rPr lang="zh-CN" altLang="en-US" dirty="0"/>
              <a:t>光学建模</a:t>
            </a:r>
          </a:p>
        </p:txBody>
      </p:sp>
      <p:sp>
        <p:nvSpPr>
          <p:cNvPr id="3" name="内容占位符 2">
            <a:extLst>
              <a:ext uri="{FF2B5EF4-FFF2-40B4-BE49-F238E27FC236}">
                <a16:creationId xmlns:a16="http://schemas.microsoft.com/office/drawing/2014/main" id="{857DAA27-201C-471D-8ED8-ECA7A47F6AD0}"/>
              </a:ext>
            </a:extLst>
          </p:cNvPr>
          <p:cNvSpPr>
            <a:spLocks noGrp="1"/>
          </p:cNvSpPr>
          <p:nvPr>
            <p:ph idx="1"/>
          </p:nvPr>
        </p:nvSpPr>
        <p:spPr>
          <a:xfrm>
            <a:off x="358643" y="4678938"/>
            <a:ext cx="4289364" cy="1464081"/>
          </a:xfrm>
        </p:spPr>
        <p:txBody>
          <a:bodyPr>
            <a:normAutofit/>
          </a:bodyPr>
          <a:lstStyle/>
          <a:p>
            <a:r>
              <a:rPr lang="zh-CN" altLang="en-US" sz="1800" dirty="0"/>
              <a:t>光学成像是通过第一性原理计算得到的，输入为版图图案， 得到的输出为</a:t>
            </a:r>
            <a:r>
              <a:rPr lang="en-US" altLang="zh-CN" sz="1800" dirty="0"/>
              <a:t>aerial image</a:t>
            </a:r>
            <a:r>
              <a:rPr lang="zh-CN" altLang="en-US" sz="1800" dirty="0"/>
              <a:t>， 即光强的分布。</a:t>
            </a:r>
          </a:p>
        </p:txBody>
      </p:sp>
      <p:sp>
        <p:nvSpPr>
          <p:cNvPr id="4" name="日期占位符 3">
            <a:extLst>
              <a:ext uri="{FF2B5EF4-FFF2-40B4-BE49-F238E27FC236}">
                <a16:creationId xmlns:a16="http://schemas.microsoft.com/office/drawing/2014/main" id="{A8874D62-3169-4505-8727-D5B865CEF068}"/>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EB6B6232-7903-4BD1-9627-81996730E35A}"/>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30</a:t>
            </a:fld>
            <a:endParaRPr lang="zh-CN" altLang="en-US" dirty="0"/>
          </a:p>
        </p:txBody>
      </p:sp>
      <p:grpSp>
        <p:nvGrpSpPr>
          <p:cNvPr id="6" name="组合 5">
            <a:extLst>
              <a:ext uri="{FF2B5EF4-FFF2-40B4-BE49-F238E27FC236}">
                <a16:creationId xmlns:a16="http://schemas.microsoft.com/office/drawing/2014/main" id="{E6D06908-2369-4D1F-8FBC-79DB82AF3823}"/>
              </a:ext>
            </a:extLst>
          </p:cNvPr>
          <p:cNvGrpSpPr/>
          <p:nvPr/>
        </p:nvGrpSpPr>
        <p:grpSpPr>
          <a:xfrm>
            <a:off x="358643" y="1976061"/>
            <a:ext cx="8069263" cy="1269594"/>
            <a:chOff x="358643" y="1976061"/>
            <a:chExt cx="8069263" cy="1269594"/>
          </a:xfrm>
        </p:grpSpPr>
        <p:sp>
          <p:nvSpPr>
            <p:cNvPr id="7" name="Text Box 10">
              <a:extLst>
                <a:ext uri="{FF2B5EF4-FFF2-40B4-BE49-F238E27FC236}">
                  <a16:creationId xmlns:a16="http://schemas.microsoft.com/office/drawing/2014/main" id="{E496CF41-5BDF-4A5F-A3E7-8ACC50575AFA}"/>
                </a:ext>
              </a:extLst>
            </p:cNvPr>
            <p:cNvSpPr txBox="1">
              <a:spLocks noChangeArrowheads="1"/>
            </p:cNvSpPr>
            <p:nvPr/>
          </p:nvSpPr>
          <p:spPr bwMode="auto">
            <a:xfrm>
              <a:off x="7779446" y="1976061"/>
              <a:ext cx="53843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spcBef>
                  <a:spcPct val="50000"/>
                </a:spcBef>
              </a:pPr>
              <a:r>
                <a:rPr lang="en-US" altLang="zh-CN" sz="1000" b="1" dirty="0">
                  <a:solidFill>
                    <a:schemeClr val="accent1"/>
                  </a:solidFill>
                  <a:latin typeface="+mn-lt"/>
                </a:rPr>
                <a:t>wafer </a:t>
              </a:r>
            </a:p>
          </p:txBody>
        </p:sp>
        <p:grpSp>
          <p:nvGrpSpPr>
            <p:cNvPr id="8" name="Group 12">
              <a:extLst>
                <a:ext uri="{FF2B5EF4-FFF2-40B4-BE49-F238E27FC236}">
                  <a16:creationId xmlns:a16="http://schemas.microsoft.com/office/drawing/2014/main" id="{718EC51A-7911-48A3-835D-A381632A5C95}"/>
                </a:ext>
              </a:extLst>
            </p:cNvPr>
            <p:cNvGrpSpPr>
              <a:grpSpLocks/>
            </p:cNvGrpSpPr>
            <p:nvPr/>
          </p:nvGrpSpPr>
          <p:grpSpPr bwMode="auto">
            <a:xfrm>
              <a:off x="2419417" y="2387477"/>
              <a:ext cx="114498" cy="647699"/>
              <a:chOff x="2400" y="1554"/>
              <a:chExt cx="100" cy="1170"/>
            </a:xfrm>
          </p:grpSpPr>
          <p:sp>
            <p:nvSpPr>
              <p:cNvPr id="13" name="Rectangle 13">
                <a:extLst>
                  <a:ext uri="{FF2B5EF4-FFF2-40B4-BE49-F238E27FC236}">
                    <a16:creationId xmlns:a16="http://schemas.microsoft.com/office/drawing/2014/main" id="{A5F077B2-0D41-425D-B8B5-5F7AC716F058}"/>
                  </a:ext>
                </a:extLst>
              </p:cNvPr>
              <p:cNvSpPr>
                <a:spLocks noChangeArrowheads="1"/>
              </p:cNvSpPr>
              <p:nvPr/>
            </p:nvSpPr>
            <p:spPr bwMode="auto">
              <a:xfrm>
                <a:off x="2400" y="1554"/>
                <a:ext cx="47" cy="117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eaLnBrk="1" hangingPunct="1"/>
                <a:endParaRPr lang="en-US" altLang="en-US" sz="1400">
                  <a:solidFill>
                    <a:schemeClr val="tx2"/>
                  </a:solidFill>
                </a:endParaRPr>
              </a:p>
            </p:txBody>
          </p:sp>
          <p:sp>
            <p:nvSpPr>
              <p:cNvPr id="14" name="Rectangle 14">
                <a:extLst>
                  <a:ext uri="{FF2B5EF4-FFF2-40B4-BE49-F238E27FC236}">
                    <a16:creationId xmlns:a16="http://schemas.microsoft.com/office/drawing/2014/main" id="{DA6D3EED-D380-4220-BD9C-15EC53B8734C}"/>
                  </a:ext>
                </a:extLst>
              </p:cNvPr>
              <p:cNvSpPr>
                <a:spLocks noChangeArrowheads="1"/>
              </p:cNvSpPr>
              <p:nvPr/>
            </p:nvSpPr>
            <p:spPr bwMode="auto">
              <a:xfrm>
                <a:off x="2453" y="1560"/>
                <a:ext cx="47" cy="119"/>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a:r>
                  <a:rPr lang="en-US" altLang="zh-CN" sz="1400" dirty="0">
                    <a:solidFill>
                      <a:schemeClr val="tx2"/>
                    </a:solidFill>
                  </a:rPr>
                  <a:t>v</a:t>
                </a:r>
              </a:p>
            </p:txBody>
          </p:sp>
          <p:sp>
            <p:nvSpPr>
              <p:cNvPr id="15" name="Rectangle 15">
                <a:extLst>
                  <a:ext uri="{FF2B5EF4-FFF2-40B4-BE49-F238E27FC236}">
                    <a16:creationId xmlns:a16="http://schemas.microsoft.com/office/drawing/2014/main" id="{71BCC9BC-32C8-4BB0-81B5-ABC767BEE178}"/>
                  </a:ext>
                </a:extLst>
              </p:cNvPr>
              <p:cNvSpPr>
                <a:spLocks noChangeArrowheads="1"/>
              </p:cNvSpPr>
              <p:nvPr/>
            </p:nvSpPr>
            <p:spPr bwMode="auto">
              <a:xfrm>
                <a:off x="2453" y="1776"/>
                <a:ext cx="47" cy="119"/>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a:r>
                  <a:rPr lang="en-US" altLang="zh-CN" sz="1400">
                    <a:solidFill>
                      <a:schemeClr val="tx2"/>
                    </a:solidFill>
                  </a:rPr>
                  <a:t>v</a:t>
                </a:r>
              </a:p>
            </p:txBody>
          </p:sp>
          <p:sp>
            <p:nvSpPr>
              <p:cNvPr id="16" name="Rectangle 16">
                <a:extLst>
                  <a:ext uri="{FF2B5EF4-FFF2-40B4-BE49-F238E27FC236}">
                    <a16:creationId xmlns:a16="http://schemas.microsoft.com/office/drawing/2014/main" id="{1101C245-FBFA-4332-99D6-B33AD182A7D5}"/>
                  </a:ext>
                </a:extLst>
              </p:cNvPr>
              <p:cNvSpPr>
                <a:spLocks noChangeArrowheads="1"/>
              </p:cNvSpPr>
              <p:nvPr/>
            </p:nvSpPr>
            <p:spPr bwMode="auto">
              <a:xfrm>
                <a:off x="2447" y="1980"/>
                <a:ext cx="47" cy="119"/>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a:r>
                  <a:rPr lang="en-US" altLang="zh-CN" sz="1400">
                    <a:solidFill>
                      <a:schemeClr val="tx2"/>
                    </a:solidFill>
                  </a:rPr>
                  <a:t>v</a:t>
                </a:r>
              </a:p>
            </p:txBody>
          </p:sp>
          <p:sp>
            <p:nvSpPr>
              <p:cNvPr id="17" name="Rectangle 17">
                <a:extLst>
                  <a:ext uri="{FF2B5EF4-FFF2-40B4-BE49-F238E27FC236}">
                    <a16:creationId xmlns:a16="http://schemas.microsoft.com/office/drawing/2014/main" id="{1D9B6816-1B1B-44D0-A2D7-5B25D0717F80}"/>
                  </a:ext>
                </a:extLst>
              </p:cNvPr>
              <p:cNvSpPr>
                <a:spLocks noChangeArrowheads="1"/>
              </p:cNvSpPr>
              <p:nvPr/>
            </p:nvSpPr>
            <p:spPr bwMode="auto">
              <a:xfrm>
                <a:off x="2447" y="2598"/>
                <a:ext cx="47" cy="119"/>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a:r>
                  <a:rPr lang="en-US" altLang="zh-CN" sz="1400">
                    <a:solidFill>
                      <a:schemeClr val="tx2"/>
                    </a:solidFill>
                  </a:rPr>
                  <a:t>v</a:t>
                </a:r>
              </a:p>
            </p:txBody>
          </p:sp>
          <p:sp>
            <p:nvSpPr>
              <p:cNvPr id="18" name="Rectangle 18">
                <a:extLst>
                  <a:ext uri="{FF2B5EF4-FFF2-40B4-BE49-F238E27FC236}">
                    <a16:creationId xmlns:a16="http://schemas.microsoft.com/office/drawing/2014/main" id="{DD612980-31C8-4F0D-A165-03EED6D777C7}"/>
                  </a:ext>
                </a:extLst>
              </p:cNvPr>
              <p:cNvSpPr>
                <a:spLocks noChangeArrowheads="1"/>
              </p:cNvSpPr>
              <p:nvPr/>
            </p:nvSpPr>
            <p:spPr bwMode="auto">
              <a:xfrm>
                <a:off x="2447" y="2220"/>
                <a:ext cx="47" cy="119"/>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a:r>
                  <a:rPr lang="en-US" altLang="zh-CN" sz="1400" dirty="0">
                    <a:solidFill>
                      <a:schemeClr val="tx2"/>
                    </a:solidFill>
                  </a:rPr>
                  <a:t>v</a:t>
                </a:r>
              </a:p>
            </p:txBody>
          </p:sp>
          <p:sp>
            <p:nvSpPr>
              <p:cNvPr id="19" name="Rectangle 19">
                <a:extLst>
                  <a:ext uri="{FF2B5EF4-FFF2-40B4-BE49-F238E27FC236}">
                    <a16:creationId xmlns:a16="http://schemas.microsoft.com/office/drawing/2014/main" id="{A6A64C82-B758-40B7-8B6F-2D69174976E1}"/>
                  </a:ext>
                </a:extLst>
              </p:cNvPr>
              <p:cNvSpPr>
                <a:spLocks noChangeArrowheads="1"/>
              </p:cNvSpPr>
              <p:nvPr/>
            </p:nvSpPr>
            <p:spPr bwMode="auto">
              <a:xfrm>
                <a:off x="2447" y="2436"/>
                <a:ext cx="47" cy="119"/>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a:r>
                  <a:rPr lang="en-US" altLang="zh-CN" sz="1400">
                    <a:solidFill>
                      <a:schemeClr val="tx2"/>
                    </a:solidFill>
                  </a:rPr>
                  <a:t>v</a:t>
                </a:r>
              </a:p>
            </p:txBody>
          </p:sp>
        </p:grpSp>
        <p:sp>
          <p:nvSpPr>
            <p:cNvPr id="9" name="Rectangle 30" descr="Dark downward diagonal">
              <a:extLst>
                <a:ext uri="{FF2B5EF4-FFF2-40B4-BE49-F238E27FC236}">
                  <a16:creationId xmlns:a16="http://schemas.microsoft.com/office/drawing/2014/main" id="{19B48D22-54C7-4EC4-B849-AD25C02443DE}"/>
                </a:ext>
              </a:extLst>
            </p:cNvPr>
            <p:cNvSpPr>
              <a:spLocks noChangeArrowheads="1"/>
            </p:cNvSpPr>
            <p:nvPr/>
          </p:nvSpPr>
          <p:spPr bwMode="auto">
            <a:xfrm>
              <a:off x="7938750" y="2238386"/>
              <a:ext cx="72253" cy="1007269"/>
            </a:xfrm>
            <a:prstGeom prst="rect">
              <a:avLst/>
            </a:prstGeom>
            <a:pattFill prst="dkDnDiag">
              <a:fgClr>
                <a:schemeClr val="accent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a:endParaRPr lang="en-GB" altLang="en-US" sz="1000">
                <a:solidFill>
                  <a:schemeClr val="accent1"/>
                </a:solidFill>
                <a:latin typeface="+mn-lt"/>
              </a:endParaRPr>
            </a:p>
          </p:txBody>
        </p:sp>
        <p:sp>
          <p:nvSpPr>
            <p:cNvPr id="10" name="Rectangle 31" descr="Dark downward diagonal">
              <a:extLst>
                <a:ext uri="{FF2B5EF4-FFF2-40B4-BE49-F238E27FC236}">
                  <a16:creationId xmlns:a16="http://schemas.microsoft.com/office/drawing/2014/main" id="{FE3B24C4-72E8-4367-BD19-10698F218473}"/>
                </a:ext>
              </a:extLst>
            </p:cNvPr>
            <p:cNvSpPr>
              <a:spLocks noChangeArrowheads="1"/>
            </p:cNvSpPr>
            <p:nvPr/>
          </p:nvSpPr>
          <p:spPr bwMode="auto">
            <a:xfrm>
              <a:off x="8012540" y="2238386"/>
              <a:ext cx="72253" cy="1007269"/>
            </a:xfrm>
            <a:prstGeom prst="rect">
              <a:avLst/>
            </a:prstGeom>
            <a:noFill/>
            <a:ln w="9525">
              <a:solidFill>
                <a:schemeClr val="tx1"/>
              </a:solidFill>
              <a:miter lim="800000"/>
              <a:headEnd/>
              <a:tailEnd/>
            </a:ln>
            <a:effectLst/>
            <a:extLst>
              <a:ext uri="{909E8E84-426E-40DD-AFC4-6F175D3DCCD1}">
                <a14:hiddenFill xmlns:a14="http://schemas.microsoft.com/office/drawing/2010/main">
                  <a:pattFill prst="dkDnDiag">
                    <a:fgClr>
                      <a:schemeClr val="accent1"/>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eaLnBrk="1" hangingPunct="1"/>
              <a:endParaRPr lang="en-US" altLang="en-US" sz="1000">
                <a:solidFill>
                  <a:schemeClr val="accent1"/>
                </a:solidFill>
                <a:latin typeface="+mn-lt"/>
              </a:endParaRPr>
            </a:p>
          </p:txBody>
        </p:sp>
        <p:sp>
          <p:nvSpPr>
            <p:cNvPr id="11" name="Text Box 33">
              <a:extLst>
                <a:ext uri="{FF2B5EF4-FFF2-40B4-BE49-F238E27FC236}">
                  <a16:creationId xmlns:a16="http://schemas.microsoft.com/office/drawing/2014/main" id="{3D4E5D23-3EE3-47C2-A127-CED11AF07F87}"/>
                </a:ext>
              </a:extLst>
            </p:cNvPr>
            <p:cNvSpPr txBox="1">
              <a:spLocks noChangeArrowheads="1"/>
            </p:cNvSpPr>
            <p:nvPr/>
          </p:nvSpPr>
          <p:spPr bwMode="auto">
            <a:xfrm>
              <a:off x="2235972" y="2105319"/>
              <a:ext cx="55159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spcBef>
                  <a:spcPct val="50000"/>
                </a:spcBef>
              </a:pPr>
              <a:r>
                <a:rPr lang="en-US" altLang="zh-CN" sz="1000" b="1" dirty="0">
                  <a:solidFill>
                    <a:schemeClr val="accent1"/>
                  </a:solidFill>
                  <a:latin typeface="+mn-lt"/>
                </a:rPr>
                <a:t>reticle </a:t>
              </a:r>
            </a:p>
          </p:txBody>
        </p:sp>
        <p:sp>
          <p:nvSpPr>
            <p:cNvPr id="12" name="Line 43">
              <a:extLst>
                <a:ext uri="{FF2B5EF4-FFF2-40B4-BE49-F238E27FC236}">
                  <a16:creationId xmlns:a16="http://schemas.microsoft.com/office/drawing/2014/main" id="{E6164B3D-31AC-4170-87C9-E9D72C21FF53}"/>
                </a:ext>
              </a:extLst>
            </p:cNvPr>
            <p:cNvSpPr>
              <a:spLocks noChangeShapeType="1"/>
            </p:cNvSpPr>
            <p:nvPr/>
          </p:nvSpPr>
          <p:spPr bwMode="auto">
            <a:xfrm>
              <a:off x="358643" y="2720102"/>
              <a:ext cx="8069263"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solidFill>
                  <a:schemeClr val="tx2"/>
                </a:solidFill>
              </a:endParaRPr>
            </a:p>
          </p:txBody>
        </p:sp>
      </p:grpSp>
      <p:grpSp>
        <p:nvGrpSpPr>
          <p:cNvPr id="20" name="组合 19">
            <a:extLst>
              <a:ext uri="{FF2B5EF4-FFF2-40B4-BE49-F238E27FC236}">
                <a16:creationId xmlns:a16="http://schemas.microsoft.com/office/drawing/2014/main" id="{E772236D-71E3-4E9D-ABF3-95648045F46D}"/>
              </a:ext>
            </a:extLst>
          </p:cNvPr>
          <p:cNvGrpSpPr/>
          <p:nvPr/>
        </p:nvGrpSpPr>
        <p:grpSpPr>
          <a:xfrm>
            <a:off x="3208612" y="1146808"/>
            <a:ext cx="3914947" cy="2576941"/>
            <a:chOff x="3208612" y="1146808"/>
            <a:chExt cx="3914947" cy="2576941"/>
          </a:xfrm>
        </p:grpSpPr>
        <p:sp>
          <p:nvSpPr>
            <p:cNvPr id="21" name="Line 23">
              <a:extLst>
                <a:ext uri="{FF2B5EF4-FFF2-40B4-BE49-F238E27FC236}">
                  <a16:creationId xmlns:a16="http://schemas.microsoft.com/office/drawing/2014/main" id="{FBFBCA0A-043E-4279-BFF9-6ADBBD84258B}"/>
                </a:ext>
              </a:extLst>
            </p:cNvPr>
            <p:cNvSpPr>
              <a:spLocks noChangeShapeType="1"/>
            </p:cNvSpPr>
            <p:nvPr/>
          </p:nvSpPr>
          <p:spPr bwMode="auto">
            <a:xfrm>
              <a:off x="5244691" y="3322305"/>
              <a:ext cx="0" cy="345281"/>
            </a:xfrm>
            <a:prstGeom prst="line">
              <a:avLst/>
            </a:prstGeom>
            <a:noFill/>
            <a:ln w="38100">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00">
                <a:solidFill>
                  <a:schemeClr val="accent1"/>
                </a:solidFill>
              </a:endParaRPr>
            </a:p>
          </p:txBody>
        </p:sp>
        <p:sp>
          <p:nvSpPr>
            <p:cNvPr id="22" name="Line 22">
              <a:extLst>
                <a:ext uri="{FF2B5EF4-FFF2-40B4-BE49-F238E27FC236}">
                  <a16:creationId xmlns:a16="http://schemas.microsoft.com/office/drawing/2014/main" id="{8AD8DA27-394D-47FF-AF6A-7BA4BF32001A}"/>
                </a:ext>
              </a:extLst>
            </p:cNvPr>
            <p:cNvSpPr>
              <a:spLocks noChangeShapeType="1"/>
            </p:cNvSpPr>
            <p:nvPr/>
          </p:nvSpPr>
          <p:spPr bwMode="auto">
            <a:xfrm>
              <a:off x="5228658" y="1788883"/>
              <a:ext cx="0" cy="316706"/>
            </a:xfrm>
            <a:prstGeom prst="line">
              <a:avLst/>
            </a:prstGeom>
            <a:noFill/>
            <a:ln w="38100">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00">
                <a:solidFill>
                  <a:schemeClr val="accent1"/>
                </a:solidFill>
              </a:endParaRPr>
            </a:p>
          </p:txBody>
        </p:sp>
        <p:sp>
          <p:nvSpPr>
            <p:cNvPr id="23" name="Text Box 32">
              <a:extLst>
                <a:ext uri="{FF2B5EF4-FFF2-40B4-BE49-F238E27FC236}">
                  <a16:creationId xmlns:a16="http://schemas.microsoft.com/office/drawing/2014/main" id="{F94AE355-FCE4-4E49-979F-FAAEA10A0FAD}"/>
                </a:ext>
              </a:extLst>
            </p:cNvPr>
            <p:cNvSpPr txBox="1">
              <a:spLocks noChangeArrowheads="1"/>
            </p:cNvSpPr>
            <p:nvPr/>
          </p:nvSpPr>
          <p:spPr bwMode="auto">
            <a:xfrm>
              <a:off x="4322614" y="1146808"/>
              <a:ext cx="15142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a:spcBef>
                  <a:spcPct val="50000"/>
                </a:spcBef>
              </a:pPr>
              <a:r>
                <a:rPr lang="en-US" altLang="zh-CN" sz="1000" b="1" dirty="0">
                  <a:solidFill>
                    <a:schemeClr val="accent1"/>
                  </a:solidFill>
                  <a:latin typeface="+mn-lt"/>
                </a:rPr>
                <a:t>projection/objective lens </a:t>
              </a:r>
            </a:p>
          </p:txBody>
        </p:sp>
        <p:sp>
          <p:nvSpPr>
            <p:cNvPr id="24" name="Text Box 42">
              <a:extLst>
                <a:ext uri="{FF2B5EF4-FFF2-40B4-BE49-F238E27FC236}">
                  <a16:creationId xmlns:a16="http://schemas.microsoft.com/office/drawing/2014/main" id="{273C648B-6D54-4F83-897E-BFD375F33457}"/>
                </a:ext>
              </a:extLst>
            </p:cNvPr>
            <p:cNvSpPr txBox="1">
              <a:spLocks noChangeArrowheads="1"/>
            </p:cNvSpPr>
            <p:nvPr/>
          </p:nvSpPr>
          <p:spPr bwMode="auto">
            <a:xfrm>
              <a:off x="4748919" y="1549009"/>
              <a:ext cx="990941" cy="248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3600" tIns="46800" rIns="93600" bIns="46800">
              <a:spAutoFit/>
            </a:bodyP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a:spcBef>
                  <a:spcPct val="30000"/>
                </a:spcBef>
              </a:pPr>
              <a:r>
                <a:rPr lang="en-US" altLang="zh-CN" sz="1000" b="1" dirty="0">
                  <a:solidFill>
                    <a:schemeClr val="accent1"/>
                  </a:solidFill>
                  <a:latin typeface="+mn-lt"/>
                </a:rPr>
                <a:t>pupil aperture</a:t>
              </a:r>
            </a:p>
          </p:txBody>
        </p:sp>
        <p:sp>
          <p:nvSpPr>
            <p:cNvPr id="25" name="Oval 39">
              <a:extLst>
                <a:ext uri="{FF2B5EF4-FFF2-40B4-BE49-F238E27FC236}">
                  <a16:creationId xmlns:a16="http://schemas.microsoft.com/office/drawing/2014/main" id="{3C1B72E9-A8C2-4A38-BF68-F0B2F98A876B}"/>
                </a:ext>
              </a:extLst>
            </p:cNvPr>
            <p:cNvSpPr>
              <a:spLocks noChangeArrowheads="1"/>
            </p:cNvSpPr>
            <p:nvPr/>
          </p:nvSpPr>
          <p:spPr bwMode="auto">
            <a:xfrm>
              <a:off x="3721057" y="1872598"/>
              <a:ext cx="219829" cy="1681972"/>
            </a:xfrm>
            <a:prstGeom prst="ellipse">
              <a:avLst/>
            </a:prstGeom>
            <a:solidFill>
              <a:schemeClr val="accent3"/>
            </a:solidFill>
            <a:ln w="9525">
              <a:solidFill>
                <a:schemeClr val="accent3"/>
              </a:solidFill>
              <a:round/>
              <a:headEnd/>
              <a:tailEnd/>
            </a:ln>
            <a:effec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eaLnBrk="1" hangingPunct="1"/>
              <a:endParaRPr lang="en-US" altLang="en-US" sz="1000">
                <a:solidFill>
                  <a:schemeClr val="accent1"/>
                </a:solidFill>
                <a:latin typeface="+mn-lt"/>
              </a:endParaRPr>
            </a:p>
          </p:txBody>
        </p:sp>
        <p:sp>
          <p:nvSpPr>
            <p:cNvPr id="26" name="矩形 25">
              <a:extLst>
                <a:ext uri="{FF2B5EF4-FFF2-40B4-BE49-F238E27FC236}">
                  <a16:creationId xmlns:a16="http://schemas.microsoft.com/office/drawing/2014/main" id="{33D0F34C-A150-41C8-8F9E-F8CFD50A77BA}"/>
                </a:ext>
              </a:extLst>
            </p:cNvPr>
            <p:cNvSpPr/>
            <p:nvPr/>
          </p:nvSpPr>
          <p:spPr>
            <a:xfrm>
              <a:off x="3208612" y="1456742"/>
              <a:ext cx="3914947" cy="226700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39">
              <a:extLst>
                <a:ext uri="{FF2B5EF4-FFF2-40B4-BE49-F238E27FC236}">
                  <a16:creationId xmlns:a16="http://schemas.microsoft.com/office/drawing/2014/main" id="{2DEFD79B-BF08-4E2C-9974-7966DC69AA6D}"/>
                </a:ext>
              </a:extLst>
            </p:cNvPr>
            <p:cNvSpPr>
              <a:spLocks noChangeArrowheads="1"/>
            </p:cNvSpPr>
            <p:nvPr/>
          </p:nvSpPr>
          <p:spPr bwMode="auto">
            <a:xfrm>
              <a:off x="6518071" y="1871686"/>
              <a:ext cx="219829" cy="1681972"/>
            </a:xfrm>
            <a:prstGeom prst="ellipse">
              <a:avLst/>
            </a:prstGeom>
            <a:solidFill>
              <a:schemeClr val="accent3"/>
            </a:solidFill>
            <a:ln w="9525">
              <a:solidFill>
                <a:schemeClr val="accent3"/>
              </a:solidFill>
              <a:round/>
              <a:headEnd/>
              <a:tailEnd/>
            </a:ln>
            <a:effec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eaLnBrk="1" hangingPunct="1"/>
              <a:endParaRPr lang="en-US" altLang="en-US" sz="1000">
                <a:solidFill>
                  <a:schemeClr val="accent1"/>
                </a:solidFill>
                <a:latin typeface="+mn-lt"/>
              </a:endParaRPr>
            </a:p>
          </p:txBody>
        </p:sp>
      </p:grpSp>
      <p:grpSp>
        <p:nvGrpSpPr>
          <p:cNvPr id="28" name="组合 27">
            <a:extLst>
              <a:ext uri="{FF2B5EF4-FFF2-40B4-BE49-F238E27FC236}">
                <a16:creationId xmlns:a16="http://schemas.microsoft.com/office/drawing/2014/main" id="{9A85D731-6BFD-4E30-9378-8F24FE2EC634}"/>
              </a:ext>
            </a:extLst>
          </p:cNvPr>
          <p:cNvGrpSpPr/>
          <p:nvPr/>
        </p:nvGrpSpPr>
        <p:grpSpPr>
          <a:xfrm>
            <a:off x="2439319" y="3037398"/>
            <a:ext cx="5577894" cy="1397534"/>
            <a:chOff x="2440850" y="3035176"/>
            <a:chExt cx="5577894" cy="1397534"/>
          </a:xfrm>
        </p:grpSpPr>
        <p:cxnSp>
          <p:nvCxnSpPr>
            <p:cNvPr id="29" name="直接连接符 28">
              <a:extLst>
                <a:ext uri="{FF2B5EF4-FFF2-40B4-BE49-F238E27FC236}">
                  <a16:creationId xmlns:a16="http://schemas.microsoft.com/office/drawing/2014/main" id="{02D0B743-BE15-446A-BD33-8F0D9078520D}"/>
                </a:ext>
              </a:extLst>
            </p:cNvPr>
            <p:cNvCxnSpPr>
              <a:cxnSpLocks/>
            </p:cNvCxnSpPr>
            <p:nvPr/>
          </p:nvCxnSpPr>
          <p:spPr>
            <a:xfrm flipH="1">
              <a:off x="5240964" y="3350726"/>
              <a:ext cx="4957" cy="898223"/>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C87AC990-B4B5-4E0C-9F4D-014CC07888B1}"/>
                </a:ext>
              </a:extLst>
            </p:cNvPr>
            <p:cNvCxnSpPr>
              <a:cxnSpLocks/>
            </p:cNvCxnSpPr>
            <p:nvPr/>
          </p:nvCxnSpPr>
          <p:spPr>
            <a:xfrm>
              <a:off x="4697020" y="4242564"/>
              <a:ext cx="540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24202FC-5858-420C-AA34-28EDD9B7872B}"/>
                </a:ext>
              </a:extLst>
            </p:cNvPr>
            <p:cNvCxnSpPr>
              <a:cxnSpLocks/>
              <a:stCxn id="13" idx="2"/>
            </p:cNvCxnSpPr>
            <p:nvPr/>
          </p:nvCxnSpPr>
          <p:spPr>
            <a:xfrm flipH="1">
              <a:off x="2445484" y="3035176"/>
              <a:ext cx="840" cy="119734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B3E3DC9-0546-4DC8-88B0-47B77B98105E}"/>
                </a:ext>
              </a:extLst>
            </p:cNvPr>
            <p:cNvCxnSpPr>
              <a:cxnSpLocks/>
            </p:cNvCxnSpPr>
            <p:nvPr/>
          </p:nvCxnSpPr>
          <p:spPr>
            <a:xfrm>
              <a:off x="3836173" y="3037963"/>
              <a:ext cx="0" cy="1210986"/>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5FA119D-00E0-4B68-9C02-B9FAB865AB4D}"/>
                </a:ext>
              </a:extLst>
            </p:cNvPr>
            <p:cNvCxnSpPr>
              <a:cxnSpLocks/>
            </p:cNvCxnSpPr>
            <p:nvPr/>
          </p:nvCxnSpPr>
          <p:spPr>
            <a:xfrm>
              <a:off x="6631107" y="3328140"/>
              <a:ext cx="10929" cy="914424"/>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3AD7361A-1FBB-4C9B-98E2-5587419D4A07}"/>
                </a:ext>
              </a:extLst>
            </p:cNvPr>
            <p:cNvCxnSpPr>
              <a:cxnSpLocks/>
            </p:cNvCxnSpPr>
            <p:nvPr/>
          </p:nvCxnSpPr>
          <p:spPr>
            <a:xfrm>
              <a:off x="3285270" y="4243474"/>
              <a:ext cx="540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ED9A5D3-1A1A-42D6-A1C5-306496F8C3D1}"/>
                </a:ext>
              </a:extLst>
            </p:cNvPr>
            <p:cNvCxnSpPr>
              <a:cxnSpLocks/>
            </p:cNvCxnSpPr>
            <p:nvPr/>
          </p:nvCxnSpPr>
          <p:spPr>
            <a:xfrm flipH="1">
              <a:off x="2440850" y="4243474"/>
              <a:ext cx="565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4C9311B8-0A8D-4B4E-A526-B66F9488023F}"/>
                    </a:ext>
                  </a:extLst>
                </p:cNvPr>
                <p:cNvSpPr txBox="1"/>
                <p:nvPr/>
              </p:nvSpPr>
              <p:spPr>
                <a:xfrm>
                  <a:off x="3006022" y="4058808"/>
                  <a:ext cx="317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𝑓</m:t>
                        </m:r>
                      </m:oMath>
                    </m:oMathPara>
                  </a14:m>
                  <a:endParaRPr lang="zh-CN" altLang="en-US" dirty="0">
                    <a:solidFill>
                      <a:schemeClr val="accent1"/>
                    </a:solidFill>
                  </a:endParaRPr>
                </a:p>
              </p:txBody>
            </p:sp>
          </mc:Choice>
          <mc:Fallback xmlns="">
            <p:sp>
              <p:nvSpPr>
                <p:cNvPr id="69" name="文本框 68">
                  <a:extLst>
                    <a:ext uri="{FF2B5EF4-FFF2-40B4-BE49-F238E27FC236}">
                      <a16:creationId xmlns:a16="http://schemas.microsoft.com/office/drawing/2014/main" id="{594B2CD1-18AD-4E2F-8CF1-40F06408E681}"/>
                    </a:ext>
                  </a:extLst>
                </p:cNvPr>
                <p:cNvSpPr txBox="1">
                  <a:spLocks noRot="1" noChangeAspect="1" noMove="1" noResize="1" noEditPoints="1" noAdjustHandles="1" noChangeArrowheads="1" noChangeShapeType="1" noTextEdit="1"/>
                </p:cNvSpPr>
                <p:nvPr/>
              </p:nvSpPr>
              <p:spPr>
                <a:xfrm>
                  <a:off x="3006022" y="4058808"/>
                  <a:ext cx="317574" cy="369332"/>
                </a:xfrm>
                <a:prstGeom prst="rect">
                  <a:avLst/>
                </a:prstGeom>
                <a:blipFill>
                  <a:blip r:embed="rId2"/>
                  <a:stretch>
                    <a:fillRect l="-5769" r="-3846" b="-13115"/>
                  </a:stretch>
                </a:blipFill>
              </p:spPr>
              <p:txBody>
                <a:bodyPr/>
                <a:lstStyle/>
                <a:p>
                  <a:r>
                    <a:rPr lang="zh-CN" altLang="en-US">
                      <a:noFill/>
                    </a:rPr>
                    <a:t> </a:t>
                  </a:r>
                </a:p>
              </p:txBody>
            </p:sp>
          </mc:Fallback>
        </mc:AlternateContent>
        <p:cxnSp>
          <p:nvCxnSpPr>
            <p:cNvPr id="37" name="直接箭头连接符 36">
              <a:extLst>
                <a:ext uri="{FF2B5EF4-FFF2-40B4-BE49-F238E27FC236}">
                  <a16:creationId xmlns:a16="http://schemas.microsoft.com/office/drawing/2014/main" id="{68F14A14-5DEB-4B20-8C6E-FEF8F130AC1C}"/>
                </a:ext>
              </a:extLst>
            </p:cNvPr>
            <p:cNvCxnSpPr>
              <a:cxnSpLocks/>
            </p:cNvCxnSpPr>
            <p:nvPr/>
          </p:nvCxnSpPr>
          <p:spPr>
            <a:xfrm flipH="1">
              <a:off x="3852600" y="4242564"/>
              <a:ext cx="565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27C60169-D845-48B1-8A05-78DD11152F17}"/>
                    </a:ext>
                  </a:extLst>
                </p:cNvPr>
                <p:cNvSpPr txBox="1"/>
                <p:nvPr/>
              </p:nvSpPr>
              <p:spPr>
                <a:xfrm>
                  <a:off x="4417772" y="4057898"/>
                  <a:ext cx="317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𝑓</m:t>
                        </m:r>
                      </m:oMath>
                    </m:oMathPara>
                  </a14:m>
                  <a:endParaRPr lang="zh-CN" altLang="en-US" dirty="0">
                    <a:solidFill>
                      <a:schemeClr val="accent1"/>
                    </a:solidFill>
                  </a:endParaRPr>
                </a:p>
              </p:txBody>
            </p:sp>
          </mc:Choice>
          <mc:Fallback xmlns="">
            <p:sp>
              <p:nvSpPr>
                <p:cNvPr id="76" name="文本框 75">
                  <a:extLst>
                    <a:ext uri="{FF2B5EF4-FFF2-40B4-BE49-F238E27FC236}">
                      <a16:creationId xmlns:a16="http://schemas.microsoft.com/office/drawing/2014/main" id="{ADE2FE1E-0343-4B0D-8392-53371F521569}"/>
                    </a:ext>
                  </a:extLst>
                </p:cNvPr>
                <p:cNvSpPr txBox="1">
                  <a:spLocks noRot="1" noChangeAspect="1" noMove="1" noResize="1" noEditPoints="1" noAdjustHandles="1" noChangeArrowheads="1" noChangeShapeType="1" noTextEdit="1"/>
                </p:cNvSpPr>
                <p:nvPr/>
              </p:nvSpPr>
              <p:spPr>
                <a:xfrm>
                  <a:off x="4417772" y="4057898"/>
                  <a:ext cx="317574" cy="369332"/>
                </a:xfrm>
                <a:prstGeom prst="rect">
                  <a:avLst/>
                </a:prstGeom>
                <a:blipFill>
                  <a:blip r:embed="rId3"/>
                  <a:stretch>
                    <a:fillRect l="-5660" r="-1887" b="-13115"/>
                  </a:stretch>
                </a:blipFill>
              </p:spPr>
              <p:txBody>
                <a:bodyPr/>
                <a:lstStyle/>
                <a:p>
                  <a:r>
                    <a:rPr lang="zh-CN" altLang="en-US">
                      <a:noFill/>
                    </a:rPr>
                    <a:t> </a:t>
                  </a:r>
                </a:p>
              </p:txBody>
            </p:sp>
          </mc:Fallback>
        </mc:AlternateContent>
        <p:cxnSp>
          <p:nvCxnSpPr>
            <p:cNvPr id="39" name="直接箭头连接符 38">
              <a:extLst>
                <a:ext uri="{FF2B5EF4-FFF2-40B4-BE49-F238E27FC236}">
                  <a16:creationId xmlns:a16="http://schemas.microsoft.com/office/drawing/2014/main" id="{715FC8AD-57B2-409E-823A-1C61BD841581}"/>
                </a:ext>
              </a:extLst>
            </p:cNvPr>
            <p:cNvCxnSpPr>
              <a:cxnSpLocks/>
            </p:cNvCxnSpPr>
            <p:nvPr/>
          </p:nvCxnSpPr>
          <p:spPr>
            <a:xfrm>
              <a:off x="6093237" y="4248044"/>
              <a:ext cx="540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59624CE-051B-4D0C-8D48-AAC26D67A266}"/>
                </a:ext>
              </a:extLst>
            </p:cNvPr>
            <p:cNvCxnSpPr>
              <a:cxnSpLocks/>
            </p:cNvCxnSpPr>
            <p:nvPr/>
          </p:nvCxnSpPr>
          <p:spPr>
            <a:xfrm flipH="1">
              <a:off x="5248817" y="4248044"/>
              <a:ext cx="565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B6B3D1CA-4181-446D-8245-9BF8631FB2AB}"/>
                    </a:ext>
                  </a:extLst>
                </p:cNvPr>
                <p:cNvSpPr txBox="1"/>
                <p:nvPr/>
              </p:nvSpPr>
              <p:spPr>
                <a:xfrm>
                  <a:off x="5813989" y="4063378"/>
                  <a:ext cx="317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𝑓</m:t>
                        </m:r>
                      </m:oMath>
                    </m:oMathPara>
                  </a14:m>
                  <a:endParaRPr lang="zh-CN" altLang="en-US" dirty="0">
                    <a:solidFill>
                      <a:schemeClr val="accent1"/>
                    </a:solidFill>
                  </a:endParaRPr>
                </a:p>
              </p:txBody>
            </p:sp>
          </mc:Choice>
          <mc:Fallback xmlns="">
            <p:sp>
              <p:nvSpPr>
                <p:cNvPr id="79" name="文本框 78">
                  <a:extLst>
                    <a:ext uri="{FF2B5EF4-FFF2-40B4-BE49-F238E27FC236}">
                      <a16:creationId xmlns:a16="http://schemas.microsoft.com/office/drawing/2014/main" id="{8E234ECD-7C57-41C1-88B7-5F906EE6C128}"/>
                    </a:ext>
                  </a:extLst>
                </p:cNvPr>
                <p:cNvSpPr txBox="1">
                  <a:spLocks noRot="1" noChangeAspect="1" noMove="1" noResize="1" noEditPoints="1" noAdjustHandles="1" noChangeArrowheads="1" noChangeShapeType="1" noTextEdit="1"/>
                </p:cNvSpPr>
                <p:nvPr/>
              </p:nvSpPr>
              <p:spPr>
                <a:xfrm>
                  <a:off x="5813989" y="4063378"/>
                  <a:ext cx="317574" cy="369332"/>
                </a:xfrm>
                <a:prstGeom prst="rect">
                  <a:avLst/>
                </a:prstGeom>
                <a:blipFill>
                  <a:blip r:embed="rId4"/>
                  <a:stretch>
                    <a:fillRect l="-5660" r="-1887" b="-11475"/>
                  </a:stretch>
                </a:blipFill>
              </p:spPr>
              <p:txBody>
                <a:bodyPr/>
                <a:lstStyle/>
                <a:p>
                  <a:r>
                    <a:rPr lang="zh-CN" altLang="en-US">
                      <a:noFill/>
                    </a:rPr>
                    <a:t> </a:t>
                  </a:r>
                </a:p>
              </p:txBody>
            </p:sp>
          </mc:Fallback>
        </mc:AlternateContent>
        <p:cxnSp>
          <p:nvCxnSpPr>
            <p:cNvPr id="42" name="直接箭头连接符 41">
              <a:extLst>
                <a:ext uri="{FF2B5EF4-FFF2-40B4-BE49-F238E27FC236}">
                  <a16:creationId xmlns:a16="http://schemas.microsoft.com/office/drawing/2014/main" id="{36C0E18D-67FA-4240-AA10-AFAD8D30FD37}"/>
                </a:ext>
              </a:extLst>
            </p:cNvPr>
            <p:cNvCxnSpPr>
              <a:cxnSpLocks/>
            </p:cNvCxnSpPr>
            <p:nvPr/>
          </p:nvCxnSpPr>
          <p:spPr>
            <a:xfrm>
              <a:off x="7478518" y="4248041"/>
              <a:ext cx="540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F76CBC14-0059-4881-A7DA-08DE82071BDF}"/>
                </a:ext>
              </a:extLst>
            </p:cNvPr>
            <p:cNvCxnSpPr>
              <a:cxnSpLocks/>
            </p:cNvCxnSpPr>
            <p:nvPr/>
          </p:nvCxnSpPr>
          <p:spPr>
            <a:xfrm flipH="1">
              <a:off x="6634098" y="4248041"/>
              <a:ext cx="565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85A68EB-6E4B-4F3C-88EC-C4B2857978F1}"/>
                    </a:ext>
                  </a:extLst>
                </p:cNvPr>
                <p:cNvSpPr txBox="1"/>
                <p:nvPr/>
              </p:nvSpPr>
              <p:spPr>
                <a:xfrm>
                  <a:off x="7199270" y="4063375"/>
                  <a:ext cx="3175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𝑓</m:t>
                        </m:r>
                      </m:oMath>
                    </m:oMathPara>
                  </a14:m>
                  <a:endParaRPr lang="zh-CN" altLang="en-US" dirty="0">
                    <a:solidFill>
                      <a:schemeClr val="accent1"/>
                    </a:solidFill>
                  </a:endParaRPr>
                </a:p>
              </p:txBody>
            </p:sp>
          </mc:Choice>
          <mc:Fallback xmlns="">
            <p:sp>
              <p:nvSpPr>
                <p:cNvPr id="82" name="文本框 81">
                  <a:extLst>
                    <a:ext uri="{FF2B5EF4-FFF2-40B4-BE49-F238E27FC236}">
                      <a16:creationId xmlns:a16="http://schemas.microsoft.com/office/drawing/2014/main" id="{107F0C80-B6D7-4325-8DCD-3BDC33B138B5}"/>
                    </a:ext>
                  </a:extLst>
                </p:cNvPr>
                <p:cNvSpPr txBox="1">
                  <a:spLocks noRot="1" noChangeAspect="1" noMove="1" noResize="1" noEditPoints="1" noAdjustHandles="1" noChangeArrowheads="1" noChangeShapeType="1" noTextEdit="1"/>
                </p:cNvSpPr>
                <p:nvPr/>
              </p:nvSpPr>
              <p:spPr>
                <a:xfrm>
                  <a:off x="7199270" y="4063375"/>
                  <a:ext cx="317574" cy="369332"/>
                </a:xfrm>
                <a:prstGeom prst="rect">
                  <a:avLst/>
                </a:prstGeom>
                <a:blipFill>
                  <a:blip r:embed="rId5"/>
                  <a:stretch>
                    <a:fillRect l="-5769" r="-3846" b="-11475"/>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3D9220DD-4688-4C63-BB36-55A58EFBD350}"/>
                </a:ext>
              </a:extLst>
            </p:cNvPr>
            <p:cNvCxnSpPr>
              <a:cxnSpLocks/>
            </p:cNvCxnSpPr>
            <p:nvPr/>
          </p:nvCxnSpPr>
          <p:spPr>
            <a:xfrm flipH="1">
              <a:off x="8007769" y="3244907"/>
              <a:ext cx="3122" cy="998964"/>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E5B8634E-A030-4F33-AA20-AC2042B335C8}"/>
              </a:ext>
            </a:extLst>
          </p:cNvPr>
          <p:cNvGrpSpPr/>
          <p:nvPr/>
        </p:nvGrpSpPr>
        <p:grpSpPr>
          <a:xfrm>
            <a:off x="2533915" y="2118005"/>
            <a:ext cx="5440961" cy="1190246"/>
            <a:chOff x="2533915" y="2118005"/>
            <a:chExt cx="5440961" cy="1190246"/>
          </a:xfrm>
        </p:grpSpPr>
        <p:cxnSp>
          <p:nvCxnSpPr>
            <p:cNvPr id="47" name="直接连接符 46">
              <a:extLst>
                <a:ext uri="{FF2B5EF4-FFF2-40B4-BE49-F238E27FC236}">
                  <a16:creationId xmlns:a16="http://schemas.microsoft.com/office/drawing/2014/main" id="{8EDD8271-64F3-4E82-BF08-0071E5A4C56A}"/>
                </a:ext>
              </a:extLst>
            </p:cNvPr>
            <p:cNvCxnSpPr>
              <a:cxnSpLocks/>
              <a:endCxn id="25" idx="1"/>
            </p:cNvCxnSpPr>
            <p:nvPr/>
          </p:nvCxnSpPr>
          <p:spPr>
            <a:xfrm flipV="1">
              <a:off x="2533915" y="2118917"/>
              <a:ext cx="1219335" cy="586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0457362-6EBB-487E-A32C-82FD1A7D0665}"/>
                </a:ext>
              </a:extLst>
            </p:cNvPr>
            <p:cNvCxnSpPr>
              <a:cxnSpLocks/>
              <a:stCxn id="25" idx="7"/>
              <a:endCxn id="27" idx="1"/>
            </p:cNvCxnSpPr>
            <p:nvPr/>
          </p:nvCxnSpPr>
          <p:spPr>
            <a:xfrm flipV="1">
              <a:off x="3908693" y="2118005"/>
              <a:ext cx="2641571" cy="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9E9A28BC-9346-4E2D-BE84-B39D680D340A}"/>
                </a:ext>
              </a:extLst>
            </p:cNvPr>
            <p:cNvCxnSpPr>
              <a:cxnSpLocks/>
              <a:stCxn id="27" idx="7"/>
            </p:cNvCxnSpPr>
            <p:nvPr/>
          </p:nvCxnSpPr>
          <p:spPr>
            <a:xfrm>
              <a:off x="6705707" y="2118005"/>
              <a:ext cx="1269169" cy="587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3544A64-BBF4-41D3-9B73-BA1422805B55}"/>
                </a:ext>
              </a:extLst>
            </p:cNvPr>
            <p:cNvCxnSpPr>
              <a:cxnSpLocks/>
              <a:endCxn id="25" idx="3"/>
            </p:cNvCxnSpPr>
            <p:nvPr/>
          </p:nvCxnSpPr>
          <p:spPr>
            <a:xfrm>
              <a:off x="2533915" y="2720102"/>
              <a:ext cx="1219335" cy="588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24EBB38-ACC3-4FC6-A1BA-F330F7A00E1F}"/>
                </a:ext>
              </a:extLst>
            </p:cNvPr>
            <p:cNvCxnSpPr>
              <a:cxnSpLocks/>
              <a:stCxn id="25" idx="5"/>
              <a:endCxn id="27" idx="3"/>
            </p:cNvCxnSpPr>
            <p:nvPr/>
          </p:nvCxnSpPr>
          <p:spPr>
            <a:xfrm flipV="1">
              <a:off x="3908693" y="3307339"/>
              <a:ext cx="2641571" cy="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7A86D60-7672-4C85-B2B3-2ECE047289CD}"/>
                </a:ext>
              </a:extLst>
            </p:cNvPr>
            <p:cNvCxnSpPr>
              <a:cxnSpLocks/>
              <a:stCxn id="27" idx="5"/>
            </p:cNvCxnSpPr>
            <p:nvPr/>
          </p:nvCxnSpPr>
          <p:spPr>
            <a:xfrm flipV="1">
              <a:off x="6705707" y="2732969"/>
              <a:ext cx="1233043" cy="57437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5F2DD392-5366-4B7A-A31E-CCC703F2FEB6}"/>
              </a:ext>
            </a:extLst>
          </p:cNvPr>
          <p:cNvGrpSpPr/>
          <p:nvPr/>
        </p:nvGrpSpPr>
        <p:grpSpPr>
          <a:xfrm>
            <a:off x="341072" y="1217298"/>
            <a:ext cx="1901019" cy="3213609"/>
            <a:chOff x="341072" y="1217298"/>
            <a:chExt cx="1901019" cy="3213609"/>
          </a:xfrm>
        </p:grpSpPr>
        <p:sp>
          <p:nvSpPr>
            <p:cNvPr id="54" name="Oval 9">
              <a:extLst>
                <a:ext uri="{FF2B5EF4-FFF2-40B4-BE49-F238E27FC236}">
                  <a16:creationId xmlns:a16="http://schemas.microsoft.com/office/drawing/2014/main" id="{6BCC7062-4FF6-4340-84A9-3D4314F3D66A}"/>
                </a:ext>
              </a:extLst>
            </p:cNvPr>
            <p:cNvSpPr>
              <a:spLocks noChangeArrowheads="1"/>
            </p:cNvSpPr>
            <p:nvPr/>
          </p:nvSpPr>
          <p:spPr bwMode="auto">
            <a:xfrm>
              <a:off x="1545757" y="2211705"/>
              <a:ext cx="189118" cy="1028700"/>
            </a:xfrm>
            <a:prstGeom prst="ellipse">
              <a:avLst/>
            </a:prstGeom>
            <a:solidFill>
              <a:schemeClr val="accent3"/>
            </a:solidFill>
            <a:ln w="9525">
              <a:solidFill>
                <a:schemeClr val="accent3"/>
              </a:solidFill>
              <a:round/>
              <a:headEnd/>
              <a:tailEnd/>
            </a:ln>
            <a:effectLst/>
          </p:spPr>
          <p:txBody>
            <a:bodyPr wrap="none" anchor="ct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eaLnBrk="1" hangingPunct="1"/>
              <a:endParaRPr lang="en-US" altLang="en-US" sz="1400">
                <a:solidFill>
                  <a:schemeClr val="tx2"/>
                </a:solidFill>
              </a:endParaRPr>
            </a:p>
          </p:txBody>
        </p:sp>
        <p:sp>
          <p:nvSpPr>
            <p:cNvPr id="55" name="Line 20">
              <a:extLst>
                <a:ext uri="{FF2B5EF4-FFF2-40B4-BE49-F238E27FC236}">
                  <a16:creationId xmlns:a16="http://schemas.microsoft.com/office/drawing/2014/main" id="{9DDF40AC-09D4-454D-8C88-C7208EFC8DE2}"/>
                </a:ext>
              </a:extLst>
            </p:cNvPr>
            <p:cNvSpPr>
              <a:spLocks noChangeShapeType="1"/>
            </p:cNvSpPr>
            <p:nvPr/>
          </p:nvSpPr>
          <p:spPr bwMode="auto">
            <a:xfrm>
              <a:off x="1372420" y="2137651"/>
              <a:ext cx="0" cy="307181"/>
            </a:xfrm>
            <a:prstGeom prst="line">
              <a:avLst/>
            </a:prstGeom>
            <a:noFill/>
            <a:ln w="38100">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dirty="0">
                <a:solidFill>
                  <a:schemeClr val="tx2"/>
                </a:solidFill>
              </a:endParaRPr>
            </a:p>
          </p:txBody>
        </p:sp>
        <p:sp>
          <p:nvSpPr>
            <p:cNvPr id="56" name="Line 21">
              <a:extLst>
                <a:ext uri="{FF2B5EF4-FFF2-40B4-BE49-F238E27FC236}">
                  <a16:creationId xmlns:a16="http://schemas.microsoft.com/office/drawing/2014/main" id="{E947C6C1-8679-4415-ABB2-2D3C18A1DD7E}"/>
                </a:ext>
              </a:extLst>
            </p:cNvPr>
            <p:cNvSpPr>
              <a:spLocks noChangeShapeType="1"/>
            </p:cNvSpPr>
            <p:nvPr/>
          </p:nvSpPr>
          <p:spPr bwMode="auto">
            <a:xfrm>
              <a:off x="1370882" y="2937266"/>
              <a:ext cx="3075" cy="314325"/>
            </a:xfrm>
            <a:prstGeom prst="line">
              <a:avLst/>
            </a:prstGeom>
            <a:noFill/>
            <a:ln w="38100">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dirty="0">
                <a:solidFill>
                  <a:schemeClr val="tx2"/>
                </a:solidFill>
              </a:endParaRPr>
            </a:p>
          </p:txBody>
        </p:sp>
        <p:sp>
          <p:nvSpPr>
            <p:cNvPr id="57" name="Text Box 34">
              <a:extLst>
                <a:ext uri="{FF2B5EF4-FFF2-40B4-BE49-F238E27FC236}">
                  <a16:creationId xmlns:a16="http://schemas.microsoft.com/office/drawing/2014/main" id="{3B9513CE-7ADF-4EA8-A28E-F49B881CF188}"/>
                </a:ext>
              </a:extLst>
            </p:cNvPr>
            <p:cNvSpPr txBox="1">
              <a:spLocks noChangeArrowheads="1"/>
            </p:cNvSpPr>
            <p:nvPr/>
          </p:nvSpPr>
          <p:spPr bwMode="auto">
            <a:xfrm>
              <a:off x="1207028" y="1874923"/>
              <a:ext cx="1035063" cy="17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a:lnSpc>
                  <a:spcPct val="40000"/>
                </a:lnSpc>
                <a:spcBef>
                  <a:spcPct val="50000"/>
                </a:spcBef>
              </a:pPr>
              <a:r>
                <a:rPr lang="en-US" altLang="zh-CN" sz="1000" b="1" dirty="0">
                  <a:solidFill>
                    <a:schemeClr val="accent2"/>
                  </a:solidFill>
                  <a:latin typeface="+mn-lt"/>
                </a:rPr>
                <a:t>condenser lens </a:t>
              </a:r>
            </a:p>
          </p:txBody>
        </p:sp>
        <p:sp>
          <p:nvSpPr>
            <p:cNvPr id="58" name="Text Box 35">
              <a:extLst>
                <a:ext uri="{FF2B5EF4-FFF2-40B4-BE49-F238E27FC236}">
                  <a16:creationId xmlns:a16="http://schemas.microsoft.com/office/drawing/2014/main" id="{A8A823F4-23C8-4749-B1F3-1B1C536E7006}"/>
                </a:ext>
              </a:extLst>
            </p:cNvPr>
            <p:cNvSpPr txBox="1">
              <a:spLocks noChangeArrowheads="1"/>
            </p:cNvSpPr>
            <p:nvPr/>
          </p:nvSpPr>
          <p:spPr bwMode="auto">
            <a:xfrm>
              <a:off x="464695" y="2330897"/>
              <a:ext cx="99770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spcBef>
                  <a:spcPct val="50000"/>
                </a:spcBef>
              </a:pPr>
              <a:r>
                <a:rPr lang="en-US" altLang="zh-CN" sz="1000" b="1" dirty="0">
                  <a:solidFill>
                    <a:schemeClr val="accent2"/>
                  </a:solidFill>
                  <a:latin typeface="+mn-lt"/>
                </a:rPr>
                <a:t>light source</a:t>
              </a:r>
            </a:p>
          </p:txBody>
        </p:sp>
        <p:pic>
          <p:nvPicPr>
            <p:cNvPr id="59" name="图片 58">
              <a:extLst>
                <a:ext uri="{FF2B5EF4-FFF2-40B4-BE49-F238E27FC236}">
                  <a16:creationId xmlns:a16="http://schemas.microsoft.com/office/drawing/2014/main" id="{0D4163BA-73CF-4D9A-8CD4-21FC4824B9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269" y="2457955"/>
              <a:ext cx="458291" cy="458291"/>
            </a:xfrm>
            <a:prstGeom prst="rect">
              <a:avLst/>
            </a:prstGeom>
          </p:spPr>
        </p:pic>
        <p:sp>
          <p:nvSpPr>
            <p:cNvPr id="60" name="矩形 59">
              <a:extLst>
                <a:ext uri="{FF2B5EF4-FFF2-40B4-BE49-F238E27FC236}">
                  <a16:creationId xmlns:a16="http://schemas.microsoft.com/office/drawing/2014/main" id="{96D8E781-68CE-4223-95D7-852E088B4548}"/>
                </a:ext>
              </a:extLst>
            </p:cNvPr>
            <p:cNvSpPr/>
            <p:nvPr/>
          </p:nvSpPr>
          <p:spPr>
            <a:xfrm>
              <a:off x="341072" y="1482218"/>
              <a:ext cx="1841086" cy="2161092"/>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 Box 32">
              <a:extLst>
                <a:ext uri="{FF2B5EF4-FFF2-40B4-BE49-F238E27FC236}">
                  <a16:creationId xmlns:a16="http://schemas.microsoft.com/office/drawing/2014/main" id="{869A8709-1869-4CA3-8272-42E11D8C76BF}"/>
                </a:ext>
              </a:extLst>
            </p:cNvPr>
            <p:cNvSpPr txBox="1">
              <a:spLocks noChangeArrowheads="1"/>
            </p:cNvSpPr>
            <p:nvPr/>
          </p:nvSpPr>
          <p:spPr bwMode="auto">
            <a:xfrm>
              <a:off x="504507" y="1217298"/>
              <a:ext cx="15142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charset="0"/>
                  <a:ea typeface="宋体" pitchFamily="2" charset="-122"/>
                </a:defRPr>
              </a:lvl1pPr>
              <a:lvl2pPr marL="742950" indent="-285750" eaLnBrk="0" hangingPunct="0">
                <a:defRPr sz="1600">
                  <a:solidFill>
                    <a:schemeClr val="tx1"/>
                  </a:solidFill>
                  <a:latin typeface="Arial" charset="0"/>
                  <a:ea typeface="宋体" pitchFamily="2" charset="-122"/>
                </a:defRPr>
              </a:lvl2pPr>
              <a:lvl3pPr marL="1143000" indent="-228600" eaLnBrk="0" hangingPunct="0">
                <a:defRPr sz="1600">
                  <a:solidFill>
                    <a:schemeClr val="tx1"/>
                  </a:solidFill>
                  <a:latin typeface="Arial" charset="0"/>
                  <a:ea typeface="宋体" pitchFamily="2" charset="-122"/>
                </a:defRPr>
              </a:lvl3pPr>
              <a:lvl4pPr marL="1600200" indent="-228600" eaLnBrk="0" hangingPunct="0">
                <a:defRPr sz="1600">
                  <a:solidFill>
                    <a:schemeClr val="tx1"/>
                  </a:solidFill>
                  <a:latin typeface="Arial" charset="0"/>
                  <a:ea typeface="宋体" pitchFamily="2" charset="-122"/>
                </a:defRPr>
              </a:lvl4pPr>
              <a:lvl5pPr marL="2057400" indent="-228600" eaLnBrk="0" hangingPunct="0">
                <a:defRPr sz="1600">
                  <a:solidFill>
                    <a:schemeClr val="tx1"/>
                  </a:solidFill>
                  <a:latin typeface="Arial" charset="0"/>
                  <a:ea typeface="宋体" pitchFamily="2" charset="-122"/>
                </a:defRPr>
              </a:lvl5pPr>
              <a:lvl6pPr marL="2514600" indent="-228600" eaLnBrk="0" fontAlgn="base" hangingPunct="0">
                <a:spcBef>
                  <a:spcPct val="0"/>
                </a:spcBef>
                <a:spcAft>
                  <a:spcPct val="0"/>
                </a:spcAft>
                <a:defRPr sz="1600">
                  <a:solidFill>
                    <a:schemeClr val="tx1"/>
                  </a:solidFill>
                  <a:latin typeface="Arial" charset="0"/>
                  <a:ea typeface="宋体" pitchFamily="2" charset="-122"/>
                </a:defRPr>
              </a:lvl6pPr>
              <a:lvl7pPr marL="2971800" indent="-228600" eaLnBrk="0" fontAlgn="base" hangingPunct="0">
                <a:spcBef>
                  <a:spcPct val="0"/>
                </a:spcBef>
                <a:spcAft>
                  <a:spcPct val="0"/>
                </a:spcAft>
                <a:defRPr sz="1600">
                  <a:solidFill>
                    <a:schemeClr val="tx1"/>
                  </a:solidFill>
                  <a:latin typeface="Arial" charset="0"/>
                  <a:ea typeface="宋体" pitchFamily="2" charset="-122"/>
                </a:defRPr>
              </a:lvl7pPr>
              <a:lvl8pPr marL="3429000" indent="-228600" eaLnBrk="0" fontAlgn="base" hangingPunct="0">
                <a:spcBef>
                  <a:spcPct val="0"/>
                </a:spcBef>
                <a:spcAft>
                  <a:spcPct val="0"/>
                </a:spcAft>
                <a:defRPr sz="1600">
                  <a:solidFill>
                    <a:schemeClr val="tx1"/>
                  </a:solidFill>
                  <a:latin typeface="Arial" charset="0"/>
                  <a:ea typeface="宋体" pitchFamily="2" charset="-122"/>
                </a:defRPr>
              </a:lvl8pPr>
              <a:lvl9pPr marL="3886200" indent="-228600" eaLnBrk="0" fontAlgn="base" hangingPunct="0">
                <a:spcBef>
                  <a:spcPct val="0"/>
                </a:spcBef>
                <a:spcAft>
                  <a:spcPct val="0"/>
                </a:spcAft>
                <a:defRPr sz="1600">
                  <a:solidFill>
                    <a:schemeClr val="tx1"/>
                  </a:solidFill>
                  <a:latin typeface="Arial" charset="0"/>
                  <a:ea typeface="宋体" pitchFamily="2" charset="-122"/>
                </a:defRPr>
              </a:lvl9pPr>
            </a:lstStyle>
            <a:p>
              <a:pPr algn="ctr">
                <a:spcBef>
                  <a:spcPct val="50000"/>
                </a:spcBef>
              </a:pPr>
              <a:r>
                <a:rPr lang="en-US" altLang="zh-CN" sz="1000" b="1" dirty="0">
                  <a:solidFill>
                    <a:schemeClr val="accent2"/>
                  </a:solidFill>
                  <a:latin typeface="+mn-lt"/>
                </a:rPr>
                <a:t>Kohler illumination</a:t>
              </a:r>
            </a:p>
          </p:txBody>
        </p:sp>
        <p:cxnSp>
          <p:nvCxnSpPr>
            <p:cNvPr id="62" name="直接连接符 61">
              <a:extLst>
                <a:ext uri="{FF2B5EF4-FFF2-40B4-BE49-F238E27FC236}">
                  <a16:creationId xmlns:a16="http://schemas.microsoft.com/office/drawing/2014/main" id="{16382EC0-4A33-4FB6-8BF4-4B2616A6517B}"/>
                </a:ext>
              </a:extLst>
            </p:cNvPr>
            <p:cNvCxnSpPr>
              <a:cxnSpLocks/>
            </p:cNvCxnSpPr>
            <p:nvPr/>
          </p:nvCxnSpPr>
          <p:spPr>
            <a:xfrm>
              <a:off x="835673" y="2795201"/>
              <a:ext cx="14487" cy="145374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AEA508F-0A00-4501-A518-FC87E382EB0A}"/>
                </a:ext>
              </a:extLst>
            </p:cNvPr>
            <p:cNvCxnSpPr>
              <a:cxnSpLocks/>
            </p:cNvCxnSpPr>
            <p:nvPr/>
          </p:nvCxnSpPr>
          <p:spPr>
            <a:xfrm>
              <a:off x="1635292" y="2960951"/>
              <a:ext cx="21837" cy="1299722"/>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8F685D59-DEDE-40E8-A1C4-73008814BA85}"/>
                </a:ext>
              </a:extLst>
            </p:cNvPr>
            <p:cNvCxnSpPr>
              <a:cxnSpLocks/>
            </p:cNvCxnSpPr>
            <p:nvPr/>
          </p:nvCxnSpPr>
          <p:spPr>
            <a:xfrm>
              <a:off x="1370882" y="4216750"/>
              <a:ext cx="281440"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B48E700-A7FD-477B-85C8-ED3817456399}"/>
                </a:ext>
              </a:extLst>
            </p:cNvPr>
            <p:cNvCxnSpPr>
              <a:cxnSpLocks/>
            </p:cNvCxnSpPr>
            <p:nvPr/>
          </p:nvCxnSpPr>
          <p:spPr>
            <a:xfrm flipH="1">
              <a:off x="861154" y="4233815"/>
              <a:ext cx="260667" cy="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8017C58B-E8CB-46E0-A84A-64FA8C7EC111}"/>
                    </a:ext>
                  </a:extLst>
                </p:cNvPr>
                <p:cNvSpPr txBox="1"/>
                <p:nvPr/>
              </p:nvSpPr>
              <p:spPr>
                <a:xfrm>
                  <a:off x="1075549" y="4061575"/>
                  <a:ext cx="3212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𝑐</m:t>
                            </m:r>
                          </m:sub>
                        </m:sSub>
                      </m:oMath>
                    </m:oMathPara>
                  </a14:m>
                  <a:endParaRPr lang="zh-CN" altLang="en-US" dirty="0">
                    <a:solidFill>
                      <a:schemeClr val="accent2"/>
                    </a:solidFill>
                  </a:endParaRPr>
                </a:p>
              </p:txBody>
            </p:sp>
          </mc:Choice>
          <mc:Fallback xmlns="">
            <p:sp>
              <p:nvSpPr>
                <p:cNvPr id="115" name="文本框 114">
                  <a:extLst>
                    <a:ext uri="{FF2B5EF4-FFF2-40B4-BE49-F238E27FC236}">
                      <a16:creationId xmlns:a16="http://schemas.microsoft.com/office/drawing/2014/main" id="{1149ACDF-4F89-47B7-84C7-0087A862ACB7}"/>
                    </a:ext>
                  </a:extLst>
                </p:cNvPr>
                <p:cNvSpPr txBox="1">
                  <a:spLocks noRot="1" noChangeAspect="1" noMove="1" noResize="1" noEditPoints="1" noAdjustHandles="1" noChangeArrowheads="1" noChangeShapeType="1" noTextEdit="1"/>
                </p:cNvSpPr>
                <p:nvPr/>
              </p:nvSpPr>
              <p:spPr>
                <a:xfrm>
                  <a:off x="1075549" y="4061575"/>
                  <a:ext cx="321223" cy="369332"/>
                </a:xfrm>
                <a:prstGeom prst="rect">
                  <a:avLst/>
                </a:prstGeom>
                <a:blipFill>
                  <a:blip r:embed="rId7"/>
                  <a:stretch>
                    <a:fillRect l="-5660" r="-1887" b="-13115"/>
                  </a:stretch>
                </a:blipFill>
              </p:spPr>
              <p:txBody>
                <a:bodyPr/>
                <a:lstStyle/>
                <a:p>
                  <a:r>
                    <a:rPr lang="zh-CN" altLang="en-US">
                      <a:noFill/>
                    </a:rPr>
                    <a:t> </a:t>
                  </a:r>
                </a:p>
              </p:txBody>
            </p:sp>
          </mc:Fallback>
        </mc:AlternateContent>
      </p:grpSp>
      <p:grpSp>
        <p:nvGrpSpPr>
          <p:cNvPr id="67" name="组合 66">
            <a:extLst>
              <a:ext uri="{FF2B5EF4-FFF2-40B4-BE49-F238E27FC236}">
                <a16:creationId xmlns:a16="http://schemas.microsoft.com/office/drawing/2014/main" id="{2224A3C7-7497-4AD0-95EC-54B7CB08C824}"/>
              </a:ext>
            </a:extLst>
          </p:cNvPr>
          <p:cNvGrpSpPr/>
          <p:nvPr/>
        </p:nvGrpSpPr>
        <p:grpSpPr>
          <a:xfrm>
            <a:off x="896711" y="2338174"/>
            <a:ext cx="4572044" cy="701252"/>
            <a:chOff x="857596" y="2338174"/>
            <a:chExt cx="4611159" cy="701252"/>
          </a:xfrm>
        </p:grpSpPr>
        <p:pic>
          <p:nvPicPr>
            <p:cNvPr id="68" name="图片 67">
              <a:extLst>
                <a:ext uri="{FF2B5EF4-FFF2-40B4-BE49-F238E27FC236}">
                  <a16:creationId xmlns:a16="http://schemas.microsoft.com/office/drawing/2014/main" id="{ED291C84-5337-4825-9F9B-71A5E66484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5010464" y="2487368"/>
              <a:ext cx="458291" cy="458291"/>
            </a:xfrm>
            <a:prstGeom prst="rect">
              <a:avLst/>
            </a:prstGeom>
          </p:spPr>
        </p:pic>
        <p:cxnSp>
          <p:nvCxnSpPr>
            <p:cNvPr id="69" name="直接连接符 68">
              <a:extLst>
                <a:ext uri="{FF2B5EF4-FFF2-40B4-BE49-F238E27FC236}">
                  <a16:creationId xmlns:a16="http://schemas.microsoft.com/office/drawing/2014/main" id="{EB47FB80-4E18-4CB5-BB62-61ABA7A0F6E1}"/>
                </a:ext>
              </a:extLst>
            </p:cNvPr>
            <p:cNvCxnSpPr>
              <a:stCxn id="54" idx="7"/>
            </p:cNvCxnSpPr>
            <p:nvPr/>
          </p:nvCxnSpPr>
          <p:spPr>
            <a:xfrm flipV="1">
              <a:off x="1707179" y="2338174"/>
              <a:ext cx="2046071" cy="241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2928048-0FF1-4F2B-9915-4E5232E9EAB4}"/>
                </a:ext>
              </a:extLst>
            </p:cNvPr>
            <p:cNvCxnSpPr>
              <a:cxnSpLocks/>
            </p:cNvCxnSpPr>
            <p:nvPr/>
          </p:nvCxnSpPr>
          <p:spPr>
            <a:xfrm>
              <a:off x="3908693" y="2350264"/>
              <a:ext cx="1257392" cy="356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A19D743-BCA3-4F42-B038-F51014CFF1A0}"/>
                </a:ext>
              </a:extLst>
            </p:cNvPr>
            <p:cNvCxnSpPr>
              <a:cxnSpLocks/>
              <a:endCxn id="54" idx="1"/>
            </p:cNvCxnSpPr>
            <p:nvPr/>
          </p:nvCxnSpPr>
          <p:spPr>
            <a:xfrm flipV="1">
              <a:off x="857596" y="2362355"/>
              <a:ext cx="682532" cy="3448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DF96B1-8FB8-43D8-A841-075E5BF70573}"/>
                </a:ext>
              </a:extLst>
            </p:cNvPr>
            <p:cNvCxnSpPr>
              <a:cxnSpLocks/>
            </p:cNvCxnSpPr>
            <p:nvPr/>
          </p:nvCxnSpPr>
          <p:spPr>
            <a:xfrm>
              <a:off x="857596" y="2700463"/>
              <a:ext cx="694140" cy="291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209D566-05E4-419A-9C56-5B8E36B6CDFC}"/>
                </a:ext>
              </a:extLst>
            </p:cNvPr>
            <p:cNvCxnSpPr>
              <a:cxnSpLocks/>
            </p:cNvCxnSpPr>
            <p:nvPr/>
          </p:nvCxnSpPr>
          <p:spPr>
            <a:xfrm>
              <a:off x="1707179" y="3013105"/>
              <a:ext cx="2012074" cy="2632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54A4B65-3B90-4405-AA0E-284184E43FD3}"/>
                </a:ext>
              </a:extLst>
            </p:cNvPr>
            <p:cNvCxnSpPr>
              <a:cxnSpLocks/>
            </p:cNvCxnSpPr>
            <p:nvPr/>
          </p:nvCxnSpPr>
          <p:spPr>
            <a:xfrm flipV="1">
              <a:off x="3940886" y="2752819"/>
              <a:ext cx="1258624" cy="27848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F20B7273-4949-4A86-B5C1-4BD8E9C2C377}"/>
              </a:ext>
            </a:extLst>
          </p:cNvPr>
          <p:cNvGrpSpPr/>
          <p:nvPr/>
        </p:nvGrpSpPr>
        <p:grpSpPr>
          <a:xfrm>
            <a:off x="4715170" y="4679072"/>
            <a:ext cx="3773331" cy="1783272"/>
            <a:chOff x="3542665" y="2206308"/>
            <a:chExt cx="4288972" cy="2530041"/>
          </a:xfrm>
        </p:grpSpPr>
        <p:sp>
          <p:nvSpPr>
            <p:cNvPr id="75" name="矩形 74">
              <a:extLst>
                <a:ext uri="{FF2B5EF4-FFF2-40B4-BE49-F238E27FC236}">
                  <a16:creationId xmlns:a16="http://schemas.microsoft.com/office/drawing/2014/main" id="{14966020-876A-41FA-BA7F-2FB94421B9BF}"/>
                </a:ext>
              </a:extLst>
            </p:cNvPr>
            <p:cNvSpPr/>
            <p:nvPr/>
          </p:nvSpPr>
          <p:spPr>
            <a:xfrm>
              <a:off x="3542665" y="2206308"/>
              <a:ext cx="2058670" cy="2067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76" name="矩形 75">
              <a:extLst>
                <a:ext uri="{FF2B5EF4-FFF2-40B4-BE49-F238E27FC236}">
                  <a16:creationId xmlns:a16="http://schemas.microsoft.com/office/drawing/2014/main" id="{D50AC90E-5183-47BC-9E44-97B1130A65C7}"/>
                </a:ext>
              </a:extLst>
            </p:cNvPr>
            <p:cNvSpPr/>
            <p:nvPr/>
          </p:nvSpPr>
          <p:spPr>
            <a:xfrm>
              <a:off x="3745230" y="2206308"/>
              <a:ext cx="241300" cy="9575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77" name="矩形 76">
              <a:extLst>
                <a:ext uri="{FF2B5EF4-FFF2-40B4-BE49-F238E27FC236}">
                  <a16:creationId xmlns:a16="http://schemas.microsoft.com/office/drawing/2014/main" id="{C054BE55-647C-43B0-8945-2241A168D3AD}"/>
                </a:ext>
              </a:extLst>
            </p:cNvPr>
            <p:cNvSpPr/>
            <p:nvPr/>
          </p:nvSpPr>
          <p:spPr>
            <a:xfrm>
              <a:off x="3745230" y="3328353"/>
              <a:ext cx="240665" cy="945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buClrTx/>
                <a:buSzTx/>
                <a:buFontTx/>
              </a:pPr>
              <a:endParaRPr lang="zh-CN" altLang="en-US" sz="1400">
                <a:sym typeface="+mn-ea"/>
              </a:endParaRPr>
            </a:p>
          </p:txBody>
        </p:sp>
        <p:sp>
          <p:nvSpPr>
            <p:cNvPr id="78" name="矩形 77">
              <a:extLst>
                <a:ext uri="{FF2B5EF4-FFF2-40B4-BE49-F238E27FC236}">
                  <a16:creationId xmlns:a16="http://schemas.microsoft.com/office/drawing/2014/main" id="{19E25E6F-C84C-482C-B73E-0ED9ECD3ADA0}"/>
                </a:ext>
              </a:extLst>
            </p:cNvPr>
            <p:cNvSpPr/>
            <p:nvPr/>
          </p:nvSpPr>
          <p:spPr>
            <a:xfrm>
              <a:off x="5161280" y="2206308"/>
              <a:ext cx="231775" cy="9569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79" name="矩形 78">
              <a:extLst>
                <a:ext uri="{FF2B5EF4-FFF2-40B4-BE49-F238E27FC236}">
                  <a16:creationId xmlns:a16="http://schemas.microsoft.com/office/drawing/2014/main" id="{C3C8A368-EBA8-4131-A580-B376C5D1B63F}"/>
                </a:ext>
              </a:extLst>
            </p:cNvPr>
            <p:cNvSpPr/>
            <p:nvPr/>
          </p:nvSpPr>
          <p:spPr>
            <a:xfrm>
              <a:off x="4451985" y="2206308"/>
              <a:ext cx="240030" cy="9569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80" name="矩形 79">
              <a:extLst>
                <a:ext uri="{FF2B5EF4-FFF2-40B4-BE49-F238E27FC236}">
                  <a16:creationId xmlns:a16="http://schemas.microsoft.com/office/drawing/2014/main" id="{13AC8629-117C-4CA9-A35B-0BD95EB58DE5}"/>
                </a:ext>
              </a:extLst>
            </p:cNvPr>
            <p:cNvSpPr/>
            <p:nvPr/>
          </p:nvSpPr>
          <p:spPr>
            <a:xfrm>
              <a:off x="4451985" y="3316923"/>
              <a:ext cx="240030" cy="9569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81" name="矩形 80">
              <a:extLst>
                <a:ext uri="{FF2B5EF4-FFF2-40B4-BE49-F238E27FC236}">
                  <a16:creationId xmlns:a16="http://schemas.microsoft.com/office/drawing/2014/main" id="{68FBD64D-D9D4-428B-B8E2-99D316E341A7}"/>
                </a:ext>
              </a:extLst>
            </p:cNvPr>
            <p:cNvSpPr/>
            <p:nvPr/>
          </p:nvSpPr>
          <p:spPr>
            <a:xfrm>
              <a:off x="5161280" y="3316923"/>
              <a:ext cx="231775" cy="9569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400"/>
            </a:p>
          </p:txBody>
        </p:sp>
        <p:sp>
          <p:nvSpPr>
            <p:cNvPr id="82" name="文本框 19">
              <a:extLst>
                <a:ext uri="{FF2B5EF4-FFF2-40B4-BE49-F238E27FC236}">
                  <a16:creationId xmlns:a16="http://schemas.microsoft.com/office/drawing/2014/main" id="{686AD36C-4BB8-4091-A55C-7BF3212B4A10}"/>
                </a:ext>
              </a:extLst>
            </p:cNvPr>
            <p:cNvSpPr txBox="1"/>
            <p:nvPr/>
          </p:nvSpPr>
          <p:spPr>
            <a:xfrm>
              <a:off x="4231006" y="4376102"/>
              <a:ext cx="688975" cy="3602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050" dirty="0"/>
                <a:t>pattern</a:t>
              </a:r>
            </a:p>
          </p:txBody>
        </p:sp>
        <p:sp>
          <p:nvSpPr>
            <p:cNvPr id="85" name="文本框 19">
              <a:extLst>
                <a:ext uri="{FF2B5EF4-FFF2-40B4-BE49-F238E27FC236}">
                  <a16:creationId xmlns:a16="http://schemas.microsoft.com/office/drawing/2014/main" id="{95736F40-2BCB-4883-BCD6-10588E2FDB82}"/>
                </a:ext>
              </a:extLst>
            </p:cNvPr>
            <p:cNvSpPr txBox="1"/>
            <p:nvPr/>
          </p:nvSpPr>
          <p:spPr>
            <a:xfrm>
              <a:off x="6831754" y="4340352"/>
              <a:ext cx="999883" cy="3602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050" dirty="0"/>
                <a:t>Aerial image</a:t>
              </a:r>
            </a:p>
          </p:txBody>
        </p:sp>
      </p:grpSp>
      <p:pic>
        <p:nvPicPr>
          <p:cNvPr id="84" name="图片 83">
            <a:extLst>
              <a:ext uri="{FF2B5EF4-FFF2-40B4-BE49-F238E27FC236}">
                <a16:creationId xmlns:a16="http://schemas.microsoft.com/office/drawing/2014/main" id="{0556D8B8-5243-4854-A4A1-8A4923292DB3}"/>
              </a:ext>
            </a:extLst>
          </p:cNvPr>
          <p:cNvPicPr>
            <a:picLocks noChangeAspect="1"/>
          </p:cNvPicPr>
          <p:nvPr/>
        </p:nvPicPr>
        <p:blipFill rotWithShape="1">
          <a:blip r:embed="rId8"/>
          <a:srcRect l="8261" r="48626" b="-418"/>
          <a:stretch/>
        </p:blipFill>
        <p:spPr>
          <a:xfrm>
            <a:off x="7047956" y="4464321"/>
            <a:ext cx="1886319" cy="1816475"/>
          </a:xfrm>
          <a:prstGeom prst="rect">
            <a:avLst/>
          </a:prstGeom>
        </p:spPr>
      </p:pic>
      <p:sp>
        <p:nvSpPr>
          <p:cNvPr id="86" name="箭头: 右 85">
            <a:extLst>
              <a:ext uri="{FF2B5EF4-FFF2-40B4-BE49-F238E27FC236}">
                <a16:creationId xmlns:a16="http://schemas.microsoft.com/office/drawing/2014/main" id="{2784AF3A-8CBF-4806-AB24-F44DC4C14FE1}"/>
              </a:ext>
            </a:extLst>
          </p:cNvPr>
          <p:cNvSpPr/>
          <p:nvPr/>
        </p:nvSpPr>
        <p:spPr>
          <a:xfrm>
            <a:off x="6755945" y="5353564"/>
            <a:ext cx="197932" cy="216717"/>
          </a:xfrm>
          <a:prstGeom prst="rightArrow">
            <a:avLst/>
          </a:prstGeom>
          <a:ln>
            <a:noFill/>
          </a:ln>
          <a:effectLst>
            <a:outerShdw blurRad="76200" dist="12700" dir="2700000" sy="-23000" kx="-800400" algn="bl" rotWithShape="0">
              <a:prstClr val="black">
                <a:alpha val="2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59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F1171-3284-4CEF-83FD-935C4849A405}"/>
              </a:ext>
            </a:extLst>
          </p:cNvPr>
          <p:cNvSpPr>
            <a:spLocks noGrp="1"/>
          </p:cNvSpPr>
          <p:nvPr>
            <p:ph type="title"/>
          </p:nvPr>
        </p:nvSpPr>
        <p:spPr/>
        <p:txBody>
          <a:bodyPr/>
          <a:lstStyle/>
          <a:p>
            <a:r>
              <a:rPr lang="zh-CN" altLang="en-US" dirty="0"/>
              <a:t>光刻胶内物理化学过程</a:t>
            </a:r>
          </a:p>
        </p:txBody>
      </p:sp>
      <p:sp>
        <p:nvSpPr>
          <p:cNvPr id="3" name="内容占位符 2">
            <a:extLst>
              <a:ext uri="{FF2B5EF4-FFF2-40B4-BE49-F238E27FC236}">
                <a16:creationId xmlns:a16="http://schemas.microsoft.com/office/drawing/2014/main" id="{C8E8D8E4-F956-484F-B07B-97C23BFC4400}"/>
              </a:ext>
            </a:extLst>
          </p:cNvPr>
          <p:cNvSpPr>
            <a:spLocks noGrp="1"/>
          </p:cNvSpPr>
          <p:nvPr>
            <p:ph idx="1"/>
          </p:nvPr>
        </p:nvSpPr>
        <p:spPr>
          <a:xfrm>
            <a:off x="297809" y="3835114"/>
            <a:ext cx="5331204" cy="2627229"/>
          </a:xfrm>
        </p:spPr>
        <p:txBody>
          <a:bodyPr>
            <a:normAutofit fontScale="92500" lnSpcReduction="20000"/>
          </a:bodyPr>
          <a:lstStyle/>
          <a:p>
            <a:r>
              <a:rPr lang="zh-CN" altLang="en-US" sz="1200" dirty="0"/>
              <a:t>实际的制程中，在光的作用下，在光刻胶中会产生酸， 然后在烘烤中热的作用和酸的催化下，光刻胶中的保护基团会反应掉，这样之后在显影液中，失去保护基团的光刻胶会被溶解， 而保护基团浓度高的地方则会保留下来，最终会得到和光强分布类似的形貌。 </a:t>
            </a:r>
            <a:endParaRPr lang="en-US" altLang="zh-CN" sz="1200" dirty="0"/>
          </a:p>
          <a:p>
            <a:endParaRPr lang="en-US" altLang="zh-CN" sz="1200" dirty="0"/>
          </a:p>
          <a:p>
            <a:r>
              <a:rPr lang="zh-CN" altLang="en-US" sz="1200" dirty="0"/>
              <a:t>此外， 在热的作用下保护基团和酸也会发生分解，酸也会不断扩散并和光刻胶中预先放置的中和剂发生中和反应以，上述各种复杂过程都是同时发生的。</a:t>
            </a:r>
            <a:endParaRPr lang="en-US" altLang="zh-CN" sz="1200" dirty="0"/>
          </a:p>
          <a:p>
            <a:endParaRPr lang="en-US" altLang="zh-CN" sz="1200" dirty="0"/>
          </a:p>
          <a:p>
            <a:r>
              <a:rPr lang="zh-CN" altLang="en-US" sz="1200" dirty="0"/>
              <a:t>右图的物理方程描述了整个过程，但实际建模中，因为这样运算速度太慢，无法满足大规模芯片仿真和优化的实际需要，仅仅在一些小规模研究性的工作中会采用如此方法。</a:t>
            </a:r>
            <a:endParaRPr lang="en-US" altLang="zh-CN" sz="1200" dirty="0"/>
          </a:p>
          <a:p>
            <a:endParaRPr lang="en-US" altLang="zh-CN" sz="1200" dirty="0"/>
          </a:p>
          <a:p>
            <a:endParaRPr lang="en-US" altLang="zh-CN" sz="1200" dirty="0"/>
          </a:p>
        </p:txBody>
      </p:sp>
      <p:sp>
        <p:nvSpPr>
          <p:cNvPr id="4" name="日期占位符 3">
            <a:extLst>
              <a:ext uri="{FF2B5EF4-FFF2-40B4-BE49-F238E27FC236}">
                <a16:creationId xmlns:a16="http://schemas.microsoft.com/office/drawing/2014/main" id="{0FC6E064-6F73-4B8D-A214-150833EDDA6A}"/>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40966768-E3AB-405F-A8F3-A8962308BA50}"/>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31</a:t>
            </a:fld>
            <a:endParaRPr lang="zh-CN" altLang="en-US" dirty="0"/>
          </a:p>
        </p:txBody>
      </p:sp>
      <p:pic>
        <p:nvPicPr>
          <p:cNvPr id="6" name="图片 5">
            <a:extLst>
              <a:ext uri="{FF2B5EF4-FFF2-40B4-BE49-F238E27FC236}">
                <a16:creationId xmlns:a16="http://schemas.microsoft.com/office/drawing/2014/main" id="{844E52C1-2DAE-47B9-BD86-C3411D88B094}"/>
              </a:ext>
            </a:extLst>
          </p:cNvPr>
          <p:cNvPicPr>
            <a:picLocks noChangeAspect="1"/>
          </p:cNvPicPr>
          <p:nvPr/>
        </p:nvPicPr>
        <p:blipFill>
          <a:blip r:embed="rId2"/>
          <a:stretch>
            <a:fillRect/>
          </a:stretch>
        </p:blipFill>
        <p:spPr>
          <a:xfrm>
            <a:off x="297809" y="960402"/>
            <a:ext cx="8682605" cy="2774045"/>
          </a:xfrm>
          <a:prstGeom prst="rect">
            <a:avLst/>
          </a:prstGeom>
        </p:spPr>
      </p:pic>
      <p:pic>
        <p:nvPicPr>
          <p:cNvPr id="7" name="图片 6">
            <a:extLst>
              <a:ext uri="{FF2B5EF4-FFF2-40B4-BE49-F238E27FC236}">
                <a16:creationId xmlns:a16="http://schemas.microsoft.com/office/drawing/2014/main" id="{A87D66CC-C304-4E93-9CA5-EDA65AC3CB86}"/>
              </a:ext>
            </a:extLst>
          </p:cNvPr>
          <p:cNvPicPr>
            <a:picLocks noChangeAspect="1"/>
          </p:cNvPicPr>
          <p:nvPr/>
        </p:nvPicPr>
        <p:blipFill>
          <a:blip r:embed="rId3"/>
          <a:stretch>
            <a:fillRect/>
          </a:stretch>
        </p:blipFill>
        <p:spPr>
          <a:xfrm>
            <a:off x="5915177" y="4038850"/>
            <a:ext cx="2793317" cy="2242320"/>
          </a:xfrm>
          <a:prstGeom prst="rect">
            <a:avLst/>
          </a:prstGeom>
        </p:spPr>
      </p:pic>
    </p:spTree>
    <p:extLst>
      <p:ext uri="{BB962C8B-B14F-4D97-AF65-F5344CB8AC3E}">
        <p14:creationId xmlns:p14="http://schemas.microsoft.com/office/powerpoint/2010/main" val="154165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CB10D-1D6E-4718-A380-C765EA0199E0}"/>
              </a:ext>
            </a:extLst>
          </p:cNvPr>
          <p:cNvSpPr>
            <a:spLocks noGrp="1"/>
          </p:cNvSpPr>
          <p:nvPr>
            <p:ph type="title"/>
          </p:nvPr>
        </p:nvSpPr>
        <p:spPr/>
        <p:txBody>
          <a:bodyPr/>
          <a:lstStyle/>
          <a:p>
            <a:r>
              <a:rPr lang="zh-CN" altLang="en-US" dirty="0"/>
              <a:t>半经验的建模方法</a:t>
            </a:r>
          </a:p>
        </p:txBody>
      </p:sp>
      <p:sp>
        <p:nvSpPr>
          <p:cNvPr id="3" name="内容占位符 2">
            <a:extLst>
              <a:ext uri="{FF2B5EF4-FFF2-40B4-BE49-F238E27FC236}">
                <a16:creationId xmlns:a16="http://schemas.microsoft.com/office/drawing/2014/main" id="{F2A52E28-BD7B-4580-861D-3FA631446F7D}"/>
              </a:ext>
            </a:extLst>
          </p:cNvPr>
          <p:cNvSpPr>
            <a:spLocks noGrp="1"/>
          </p:cNvSpPr>
          <p:nvPr>
            <p:ph idx="1"/>
          </p:nvPr>
        </p:nvSpPr>
        <p:spPr>
          <a:xfrm>
            <a:off x="628650" y="1073842"/>
            <a:ext cx="7886700" cy="4351338"/>
          </a:xfrm>
        </p:spPr>
        <p:txBody>
          <a:bodyPr>
            <a:normAutofit/>
          </a:bodyPr>
          <a:lstStyle/>
          <a:p>
            <a:r>
              <a:rPr lang="zh-CN" altLang="en-US" sz="1200" dirty="0"/>
              <a:t>在</a:t>
            </a:r>
            <a:r>
              <a:rPr lang="en-US" altLang="zh-CN" sz="1200" dirty="0"/>
              <a:t>PanGen </a:t>
            </a:r>
            <a:r>
              <a:rPr lang="en-US" altLang="zh-CN" sz="1200" baseline="30000" dirty="0"/>
              <a:t>TM</a:t>
            </a:r>
            <a:r>
              <a:rPr lang="zh-CN" altLang="en-US" sz="1200" dirty="0"/>
              <a:t>中，采取的是一种半经验的建模方法。 其本质是选取多个有一定物理意义的</a:t>
            </a:r>
            <a:r>
              <a:rPr lang="en-US" altLang="zh-CN" sz="1200" dirty="0"/>
              <a:t>Term</a:t>
            </a:r>
            <a:r>
              <a:rPr lang="zh-CN" altLang="en-US" sz="1200" dirty="0"/>
              <a:t> （可以理解为图像处理的滤镜）进行组合，然后对给定的光学图像进行处理，从而得到光刻胶图像，用以表征实际的保护基团浓度，接着给定一个</a:t>
            </a:r>
            <a:r>
              <a:rPr lang="en-US" altLang="zh-CN" sz="1200" dirty="0"/>
              <a:t>Threshold </a:t>
            </a:r>
            <a:r>
              <a:rPr lang="zh-CN" altLang="en-US" sz="1200" dirty="0"/>
              <a:t>做二值化处理，高于</a:t>
            </a:r>
            <a:r>
              <a:rPr lang="en-US" altLang="zh-CN" sz="1200" dirty="0"/>
              <a:t>/</a:t>
            </a:r>
            <a:r>
              <a:rPr lang="zh-CN" altLang="en-US" sz="1200" dirty="0"/>
              <a:t>或低于某个</a:t>
            </a:r>
            <a:r>
              <a:rPr lang="en-US" altLang="zh-CN" sz="1200" dirty="0"/>
              <a:t>threshold </a:t>
            </a:r>
            <a:r>
              <a:rPr lang="zh-CN" altLang="en-US" sz="1200" dirty="0"/>
              <a:t>的部分会认为最终被显影液洗掉，从而可以得到光刻胶形貌。</a:t>
            </a:r>
            <a:endParaRPr lang="en-US" altLang="zh-CN" sz="1200" dirty="0"/>
          </a:p>
          <a:p>
            <a:endParaRPr lang="en-US" altLang="zh-CN" sz="1200" dirty="0"/>
          </a:p>
          <a:p>
            <a:r>
              <a:rPr lang="zh-CN" altLang="en-US" sz="1200" dirty="0"/>
              <a:t>而选取哪些</a:t>
            </a:r>
            <a:r>
              <a:rPr lang="en-US" altLang="zh-CN" sz="1200" dirty="0"/>
              <a:t>Term</a:t>
            </a:r>
            <a:r>
              <a:rPr lang="zh-CN" altLang="en-US" sz="1200" dirty="0"/>
              <a:t>和这些</a:t>
            </a:r>
            <a:r>
              <a:rPr lang="en-US" altLang="zh-CN" sz="1200" dirty="0"/>
              <a:t>Term </a:t>
            </a:r>
            <a:r>
              <a:rPr lang="zh-CN" altLang="en-US" sz="1200" dirty="0"/>
              <a:t>如何组合则基于实际测量的硅片数据来进行拟合而得到。 给定</a:t>
            </a:r>
            <a:r>
              <a:rPr lang="en-US" altLang="zh-CN" sz="1200" dirty="0"/>
              <a:t>Term </a:t>
            </a:r>
            <a:r>
              <a:rPr lang="zh-CN" altLang="en-US" sz="1200" dirty="0"/>
              <a:t>和这些</a:t>
            </a:r>
            <a:r>
              <a:rPr lang="en-US" altLang="zh-CN" sz="1200" dirty="0"/>
              <a:t>Term </a:t>
            </a:r>
            <a:r>
              <a:rPr lang="zh-CN" altLang="en-US" sz="1200" dirty="0"/>
              <a:t>组合系数时， 可以得到某种光刻胶形貌，从而可以在该形貌上量算出</a:t>
            </a:r>
            <a:r>
              <a:rPr lang="en-US" altLang="zh-CN" sz="1200" dirty="0"/>
              <a:t>CD</a:t>
            </a:r>
            <a:r>
              <a:rPr lang="zh-CN" altLang="en-US" sz="1200" dirty="0"/>
              <a:t>， 对比计算得到的</a:t>
            </a:r>
            <a:r>
              <a:rPr lang="en-US" altLang="zh-CN" sz="1200" dirty="0"/>
              <a:t>MODEL CD </a:t>
            </a:r>
            <a:r>
              <a:rPr lang="zh-CN" altLang="en-US" sz="1200" dirty="0"/>
              <a:t>和从硅片量测的</a:t>
            </a:r>
            <a:r>
              <a:rPr lang="en-US" altLang="zh-CN" sz="1200" dirty="0"/>
              <a:t>WAFER CD</a:t>
            </a:r>
            <a:r>
              <a:rPr lang="zh-CN" altLang="en-US" sz="1200" dirty="0"/>
              <a:t>， 可以得到拟合的评价函数。 建模过程就是不断调整</a:t>
            </a:r>
            <a:r>
              <a:rPr lang="en-US" altLang="zh-CN" sz="1200" dirty="0"/>
              <a:t>Term </a:t>
            </a:r>
            <a:r>
              <a:rPr lang="zh-CN" altLang="en-US" sz="1200" dirty="0"/>
              <a:t>和</a:t>
            </a:r>
            <a:r>
              <a:rPr lang="en-US" altLang="zh-CN" sz="1200" dirty="0"/>
              <a:t>Term </a:t>
            </a:r>
            <a:r>
              <a:rPr lang="zh-CN" altLang="en-US" sz="1200" dirty="0"/>
              <a:t>组合方式，从而使计算结果尽可能的符合硅片实测数据。</a:t>
            </a:r>
            <a:r>
              <a:rPr lang="en-US" altLang="zh-CN" sz="1200" dirty="0"/>
              <a:t> </a:t>
            </a:r>
            <a:r>
              <a:rPr lang="zh-CN" altLang="en-US" sz="1200" dirty="0"/>
              <a:t>整个过程和多项式拟合的原理非常类似。 </a:t>
            </a:r>
            <a:endParaRPr lang="en-US" altLang="zh-CN" sz="1200" dirty="0"/>
          </a:p>
          <a:p>
            <a:endParaRPr lang="en-US" altLang="zh-CN" sz="1200" dirty="0"/>
          </a:p>
          <a:p>
            <a:r>
              <a:rPr lang="zh-CN" altLang="en-US" sz="1200" dirty="0"/>
              <a:t>因为模型是基于测量数据拟合所得，故而当制程参数变化时， 模型参数也应该变化，需要重新标定。</a:t>
            </a:r>
            <a:endParaRPr lang="en-US" altLang="zh-CN" sz="1200" dirty="0"/>
          </a:p>
          <a:p>
            <a:pPr marL="0" indent="0">
              <a:buNone/>
            </a:pPr>
            <a:endParaRPr lang="zh-CN" altLang="en-US" sz="1200" dirty="0"/>
          </a:p>
        </p:txBody>
      </p:sp>
      <p:sp>
        <p:nvSpPr>
          <p:cNvPr id="4" name="日期占位符 3">
            <a:extLst>
              <a:ext uri="{FF2B5EF4-FFF2-40B4-BE49-F238E27FC236}">
                <a16:creationId xmlns:a16="http://schemas.microsoft.com/office/drawing/2014/main" id="{1B7CB220-9C24-4341-8E6F-B83C9B0222FA}"/>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4D1728F6-BEC7-4A41-B66B-12FAEAEBCC07}"/>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32</a:t>
            </a:fld>
            <a:endParaRPr lang="zh-CN" altLang="en-US" dirty="0"/>
          </a:p>
        </p:txBody>
      </p:sp>
      <p:pic>
        <p:nvPicPr>
          <p:cNvPr id="6" name="图片 5">
            <a:extLst>
              <a:ext uri="{FF2B5EF4-FFF2-40B4-BE49-F238E27FC236}">
                <a16:creationId xmlns:a16="http://schemas.microsoft.com/office/drawing/2014/main" id="{05355601-B72D-4FDD-A660-B3127A5C8748}"/>
              </a:ext>
            </a:extLst>
          </p:cNvPr>
          <p:cNvPicPr>
            <a:picLocks noChangeAspect="1"/>
          </p:cNvPicPr>
          <p:nvPr/>
        </p:nvPicPr>
        <p:blipFill>
          <a:blip r:embed="rId2"/>
          <a:stretch>
            <a:fillRect/>
          </a:stretch>
        </p:blipFill>
        <p:spPr>
          <a:xfrm>
            <a:off x="884201" y="4257199"/>
            <a:ext cx="4373036" cy="1778862"/>
          </a:xfrm>
          <a:prstGeom prst="rect">
            <a:avLst/>
          </a:prstGeom>
        </p:spPr>
      </p:pic>
      <p:pic>
        <p:nvPicPr>
          <p:cNvPr id="7" name="图片 6">
            <a:extLst>
              <a:ext uri="{FF2B5EF4-FFF2-40B4-BE49-F238E27FC236}">
                <a16:creationId xmlns:a16="http://schemas.microsoft.com/office/drawing/2014/main" id="{C4DD26B7-8BAA-47EB-9D37-0907A5BC0762}"/>
              </a:ext>
            </a:extLst>
          </p:cNvPr>
          <p:cNvPicPr>
            <a:picLocks noChangeAspect="1"/>
          </p:cNvPicPr>
          <p:nvPr/>
        </p:nvPicPr>
        <p:blipFill>
          <a:blip r:embed="rId3"/>
          <a:stretch>
            <a:fillRect/>
          </a:stretch>
        </p:blipFill>
        <p:spPr>
          <a:xfrm>
            <a:off x="5910944" y="4382865"/>
            <a:ext cx="2483608" cy="1939047"/>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1B0F530-7D20-4D5D-85CA-4F4D55859ED7}"/>
                  </a:ext>
                </a:extLst>
              </p:cNvPr>
              <p:cNvSpPr txBox="1"/>
              <p:nvPr/>
            </p:nvSpPr>
            <p:spPr>
              <a:xfrm>
                <a:off x="205087" y="6014135"/>
                <a:ext cx="558505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𝑅𝐼</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ea typeface="Cambria Math" panose="02040503050406030204" pitchFamily="18" charset="0"/>
                        </a:rPr>
                        <m:t>×</m:t>
                      </m:r>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𝑓</m:t>
                          </m:r>
                        </m:e>
                        <m:sub>
                          <m:r>
                            <a:rPr lang="en-US" altLang="zh-CN" sz="1400" b="0" i="1" smtClean="0">
                              <a:latin typeface="Cambria Math" panose="02040503050406030204" pitchFamily="18" charset="0"/>
                              <a:ea typeface="Cambria Math" panose="02040503050406030204" pitchFamily="18" charset="0"/>
                            </a:rPr>
                            <m:t>1</m:t>
                          </m:r>
                        </m:sub>
                      </m:sSub>
                      <m:d>
                        <m:dPr>
                          <m:ctrlPr>
                            <a:rPr lang="en-US" altLang="zh-CN" sz="1400" b="0" i="1" smtClean="0">
                              <a:latin typeface="Cambria Math" panose="02040503050406030204" pitchFamily="18" charset="0"/>
                              <a:ea typeface="Cambria Math" panose="02040503050406030204" pitchFamily="18" charset="0"/>
                            </a:rPr>
                          </m:ctrlPr>
                        </m:dPr>
                        <m:e>
                          <m:r>
                            <a:rPr lang="en-US" altLang="zh-CN" sz="1400" b="0" i="1" smtClean="0">
                              <a:latin typeface="Cambria Math" panose="02040503050406030204" pitchFamily="18" charset="0"/>
                              <a:ea typeface="Cambria Math" panose="02040503050406030204" pitchFamily="18" charset="0"/>
                            </a:rPr>
                            <m:t>𝐴𝐼</m:t>
                          </m:r>
                        </m:e>
                      </m:d>
                      <m:r>
                        <a:rPr lang="en-US" altLang="zh-CN" sz="1400" b="0" i="1" smtClean="0">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𝑓</m:t>
                          </m:r>
                        </m:e>
                        <m:sub>
                          <m:r>
                            <a:rPr lang="en-US" altLang="zh-CN" sz="1400" b="0" i="1" smtClean="0">
                              <a:latin typeface="Cambria Math" panose="02040503050406030204" pitchFamily="18" charset="0"/>
                              <a:ea typeface="Cambria Math" panose="02040503050406030204" pitchFamily="18" charset="0"/>
                            </a:rPr>
                            <m:t>2</m:t>
                          </m:r>
                        </m:sub>
                      </m:sSub>
                      <m:d>
                        <m:dPr>
                          <m:ctrlPr>
                            <a:rPr lang="en-US" altLang="zh-CN" sz="1400" i="1">
                              <a:latin typeface="Cambria Math" panose="02040503050406030204" pitchFamily="18" charset="0"/>
                              <a:ea typeface="Cambria Math" panose="02040503050406030204" pitchFamily="18" charset="0"/>
                            </a:rPr>
                          </m:ctrlPr>
                        </m:dPr>
                        <m:e>
                          <m:r>
                            <a:rPr lang="en-US" altLang="zh-CN" sz="1400" i="1">
                              <a:latin typeface="Cambria Math" panose="02040503050406030204" pitchFamily="18" charset="0"/>
                              <a:ea typeface="Cambria Math" panose="02040503050406030204" pitchFamily="18" charset="0"/>
                            </a:rPr>
                            <m:t>𝐴𝐼</m:t>
                          </m:r>
                        </m:e>
                      </m:d>
                      <m:r>
                        <a:rPr lang="en-US" altLang="zh-CN" sz="1400" b="0" i="1" smtClean="0">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b="0" i="1" smtClean="0">
                              <a:latin typeface="Cambria Math" panose="02040503050406030204" pitchFamily="18" charset="0"/>
                            </a:rPr>
                            <m:t>3</m:t>
                          </m:r>
                        </m:sub>
                      </m:sSub>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𝑓</m:t>
                          </m:r>
                        </m:e>
                        <m:sub>
                          <m:r>
                            <a:rPr lang="en-US" altLang="zh-CN" sz="1400" b="0" i="1" smtClean="0">
                              <a:latin typeface="Cambria Math" panose="02040503050406030204" pitchFamily="18" charset="0"/>
                              <a:ea typeface="Cambria Math" panose="02040503050406030204" pitchFamily="18" charset="0"/>
                            </a:rPr>
                            <m:t>3</m:t>
                          </m:r>
                        </m:sub>
                      </m:sSub>
                      <m:d>
                        <m:dPr>
                          <m:ctrlPr>
                            <a:rPr lang="en-US" altLang="zh-CN" sz="1400" i="1">
                              <a:latin typeface="Cambria Math" panose="02040503050406030204" pitchFamily="18" charset="0"/>
                              <a:ea typeface="Cambria Math" panose="02040503050406030204" pitchFamily="18" charset="0"/>
                            </a:rPr>
                          </m:ctrlPr>
                        </m:dPr>
                        <m:e>
                          <m:r>
                            <a:rPr lang="en-US" altLang="zh-CN" sz="1400" i="1">
                              <a:latin typeface="Cambria Math" panose="02040503050406030204" pitchFamily="18" charset="0"/>
                              <a:ea typeface="Cambria Math" panose="02040503050406030204" pitchFamily="18" charset="0"/>
                            </a:rPr>
                            <m:t>𝐴𝐼</m:t>
                          </m:r>
                        </m:e>
                      </m:d>
                      <m:r>
                        <a:rPr lang="en-US" altLang="zh-CN" sz="1400" b="0" i="1" smtClean="0">
                          <a:latin typeface="Cambria Math" panose="02040503050406030204" pitchFamily="18" charset="0"/>
                          <a:ea typeface="Cambria Math" panose="02040503050406030204" pitchFamily="18" charset="0"/>
                        </a:rPr>
                        <m:t>+ ⋯</m:t>
                      </m:r>
                    </m:oMath>
                  </m:oMathPara>
                </a14:m>
                <a:endParaRPr lang="en-US" altLang="zh-CN" sz="1400" dirty="0"/>
              </a:p>
            </p:txBody>
          </p:sp>
        </mc:Choice>
        <mc:Fallback xmlns="">
          <p:sp>
            <p:nvSpPr>
              <p:cNvPr id="9" name="文本框 8">
                <a:extLst>
                  <a:ext uri="{FF2B5EF4-FFF2-40B4-BE49-F238E27FC236}">
                    <a16:creationId xmlns:a16="http://schemas.microsoft.com/office/drawing/2014/main" id="{81B0F530-7D20-4D5D-85CA-4F4D55859ED7}"/>
                  </a:ext>
                </a:extLst>
              </p:cNvPr>
              <p:cNvSpPr txBox="1">
                <a:spLocks noRot="1" noChangeAspect="1" noMove="1" noResize="1" noEditPoints="1" noAdjustHandles="1" noChangeArrowheads="1" noChangeShapeType="1" noTextEdit="1"/>
              </p:cNvSpPr>
              <p:nvPr/>
            </p:nvSpPr>
            <p:spPr>
              <a:xfrm>
                <a:off x="205087" y="6014135"/>
                <a:ext cx="5585059" cy="307777"/>
              </a:xfrm>
              <a:prstGeom prst="rect">
                <a:avLst/>
              </a:prstGeom>
              <a:blipFill>
                <a:blip r:embed="rId4"/>
                <a:stretch>
                  <a:fillRect b="-8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4666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F0204-3895-468F-B9B9-8BDF965E2C02}"/>
              </a:ext>
            </a:extLst>
          </p:cNvPr>
          <p:cNvSpPr>
            <a:spLocks noGrp="1"/>
          </p:cNvSpPr>
          <p:nvPr>
            <p:ph type="title"/>
          </p:nvPr>
        </p:nvSpPr>
        <p:spPr/>
        <p:txBody>
          <a:bodyPr/>
          <a:lstStyle/>
          <a:p>
            <a:r>
              <a:rPr lang="zh-CN" altLang="en-US" dirty="0"/>
              <a:t>不同</a:t>
            </a:r>
            <a:r>
              <a:rPr lang="en-US" altLang="zh-CN" dirty="0"/>
              <a:t>Term </a:t>
            </a:r>
            <a:r>
              <a:rPr lang="zh-CN" altLang="en-US" dirty="0"/>
              <a:t>有不同的效果</a:t>
            </a:r>
          </a:p>
        </p:txBody>
      </p:sp>
      <p:sp>
        <p:nvSpPr>
          <p:cNvPr id="3" name="内容占位符 2">
            <a:extLst>
              <a:ext uri="{FF2B5EF4-FFF2-40B4-BE49-F238E27FC236}">
                <a16:creationId xmlns:a16="http://schemas.microsoft.com/office/drawing/2014/main" id="{FCEC2C72-DB5E-4552-8A54-BE08EC72E1A3}"/>
              </a:ext>
            </a:extLst>
          </p:cNvPr>
          <p:cNvSpPr>
            <a:spLocks noGrp="1"/>
          </p:cNvSpPr>
          <p:nvPr>
            <p:ph idx="1"/>
          </p:nvPr>
        </p:nvSpPr>
        <p:spPr>
          <a:xfrm>
            <a:off x="370393" y="1555379"/>
            <a:ext cx="3267956" cy="4351338"/>
          </a:xfrm>
        </p:spPr>
        <p:txBody>
          <a:bodyPr>
            <a:normAutofit lnSpcReduction="10000"/>
          </a:bodyPr>
          <a:lstStyle/>
          <a:p>
            <a:r>
              <a:rPr lang="en-US" altLang="zh-CN" sz="1400" dirty="0"/>
              <a:t>PanGen </a:t>
            </a:r>
            <a:r>
              <a:rPr lang="zh-CN" altLang="en-US" sz="1400" dirty="0"/>
              <a:t>平台里预置了很多部分反映物理化学现象的图像处理</a:t>
            </a:r>
            <a:r>
              <a:rPr lang="en-US" altLang="zh-CN" sz="1400" dirty="0"/>
              <a:t>Term</a:t>
            </a:r>
            <a:r>
              <a:rPr lang="zh-CN" altLang="en-US" sz="1400" dirty="0"/>
              <a:t>，不同的</a:t>
            </a:r>
            <a:r>
              <a:rPr lang="en-US" altLang="zh-CN" sz="1400" dirty="0"/>
              <a:t>Term </a:t>
            </a:r>
            <a:r>
              <a:rPr lang="zh-CN" altLang="en-US" sz="1400" dirty="0"/>
              <a:t>会有不同的图像处理效果， 例如</a:t>
            </a:r>
            <a:r>
              <a:rPr lang="en-US" altLang="zh-CN" sz="1400" dirty="0"/>
              <a:t>Gaussian Filter </a:t>
            </a:r>
            <a:r>
              <a:rPr lang="zh-CN" altLang="en-US" sz="1400" dirty="0"/>
              <a:t>用以表征扩散。</a:t>
            </a:r>
            <a:endParaRPr lang="en-US" altLang="zh-CN" sz="1400" dirty="0"/>
          </a:p>
          <a:p>
            <a:endParaRPr lang="en-US" altLang="zh-CN" sz="1400" dirty="0"/>
          </a:p>
          <a:p>
            <a:r>
              <a:rPr lang="zh-CN" altLang="en-US" sz="1400" dirty="0"/>
              <a:t>同时</a:t>
            </a:r>
            <a:r>
              <a:rPr lang="en-US" altLang="zh-CN" sz="1400" dirty="0"/>
              <a:t>PanGen </a:t>
            </a:r>
            <a:r>
              <a:rPr lang="zh-CN" altLang="en-US" sz="1400" dirty="0"/>
              <a:t>平台也预置了一些基本的图像处理操作，例如图像相加，相乘</a:t>
            </a:r>
            <a:r>
              <a:rPr lang="en-US" altLang="zh-CN" sz="1400" dirty="0"/>
              <a:t> </a:t>
            </a:r>
            <a:r>
              <a:rPr lang="zh-CN" altLang="en-US" sz="1400" dirty="0"/>
              <a:t>，对图像求导等等。</a:t>
            </a:r>
            <a:endParaRPr lang="en-US" altLang="zh-CN" sz="1400" dirty="0"/>
          </a:p>
          <a:p>
            <a:endParaRPr lang="en-US" altLang="zh-CN" sz="1400" dirty="0"/>
          </a:p>
          <a:p>
            <a:r>
              <a:rPr lang="zh-CN" altLang="en-US" sz="1400" dirty="0"/>
              <a:t>建模的本质就是利用基本的</a:t>
            </a:r>
            <a:r>
              <a:rPr lang="en-US" altLang="zh-CN" sz="1400" dirty="0"/>
              <a:t>Term  </a:t>
            </a:r>
            <a:r>
              <a:rPr lang="zh-CN" altLang="en-US" sz="1400" dirty="0"/>
              <a:t>基于测量数据来组装成一个综合的图像处理函数（有时也先需要利用基本操作来组装出</a:t>
            </a:r>
            <a:r>
              <a:rPr lang="en-US" altLang="zh-CN" sz="1400" dirty="0"/>
              <a:t>Term</a:t>
            </a:r>
            <a:r>
              <a:rPr lang="zh-CN" altLang="en-US" sz="1400" dirty="0"/>
              <a:t>）， 使得整个函数可以很好得完成从光学图像到最终测量数据得映射。 </a:t>
            </a:r>
          </a:p>
        </p:txBody>
      </p:sp>
      <p:sp>
        <p:nvSpPr>
          <p:cNvPr id="4" name="日期占位符 3">
            <a:extLst>
              <a:ext uri="{FF2B5EF4-FFF2-40B4-BE49-F238E27FC236}">
                <a16:creationId xmlns:a16="http://schemas.microsoft.com/office/drawing/2014/main" id="{57509982-1A75-47CB-B6CD-2162ED054C4E}"/>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47FFB65B-A37F-44FB-8C46-76C53823F222}"/>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33</a:t>
            </a:fld>
            <a:endParaRPr lang="zh-CN" altLang="en-US" dirty="0"/>
          </a:p>
        </p:txBody>
      </p:sp>
      <p:pic>
        <p:nvPicPr>
          <p:cNvPr id="6" name="图片 5">
            <a:extLst>
              <a:ext uri="{FF2B5EF4-FFF2-40B4-BE49-F238E27FC236}">
                <a16:creationId xmlns:a16="http://schemas.microsoft.com/office/drawing/2014/main" id="{39BF7B14-5E0B-4AF2-831C-B05A90D305CF}"/>
              </a:ext>
            </a:extLst>
          </p:cNvPr>
          <p:cNvPicPr>
            <a:picLocks noChangeAspect="1"/>
          </p:cNvPicPr>
          <p:nvPr/>
        </p:nvPicPr>
        <p:blipFill>
          <a:blip r:embed="rId2"/>
          <a:stretch>
            <a:fillRect/>
          </a:stretch>
        </p:blipFill>
        <p:spPr>
          <a:xfrm>
            <a:off x="3538444" y="1436704"/>
            <a:ext cx="5437776" cy="1383880"/>
          </a:xfrm>
          <a:prstGeom prst="rect">
            <a:avLst/>
          </a:prstGeom>
        </p:spPr>
      </p:pic>
      <p:pic>
        <p:nvPicPr>
          <p:cNvPr id="7" name="图片 6">
            <a:extLst>
              <a:ext uri="{FF2B5EF4-FFF2-40B4-BE49-F238E27FC236}">
                <a16:creationId xmlns:a16="http://schemas.microsoft.com/office/drawing/2014/main" id="{E00A0E23-BD21-4334-B301-B139790DF01A}"/>
              </a:ext>
            </a:extLst>
          </p:cNvPr>
          <p:cNvPicPr>
            <a:picLocks noChangeAspect="1"/>
          </p:cNvPicPr>
          <p:nvPr/>
        </p:nvPicPr>
        <p:blipFill>
          <a:blip r:embed="rId3"/>
          <a:stretch>
            <a:fillRect/>
          </a:stretch>
        </p:blipFill>
        <p:spPr>
          <a:xfrm>
            <a:off x="4340552" y="4882017"/>
            <a:ext cx="3900029" cy="1326649"/>
          </a:xfrm>
          <a:prstGeom prst="rect">
            <a:avLst/>
          </a:prstGeom>
        </p:spPr>
      </p:pic>
      <p:pic>
        <p:nvPicPr>
          <p:cNvPr id="8" name="图片 7">
            <a:extLst>
              <a:ext uri="{FF2B5EF4-FFF2-40B4-BE49-F238E27FC236}">
                <a16:creationId xmlns:a16="http://schemas.microsoft.com/office/drawing/2014/main" id="{700C1271-6A3F-4CE2-8900-09E502EA74FE}"/>
              </a:ext>
            </a:extLst>
          </p:cNvPr>
          <p:cNvPicPr>
            <a:picLocks noChangeAspect="1"/>
          </p:cNvPicPr>
          <p:nvPr/>
        </p:nvPicPr>
        <p:blipFill>
          <a:blip r:embed="rId4"/>
          <a:stretch>
            <a:fillRect/>
          </a:stretch>
        </p:blipFill>
        <p:spPr>
          <a:xfrm>
            <a:off x="3718471" y="3045204"/>
            <a:ext cx="5363455" cy="1371689"/>
          </a:xfrm>
          <a:prstGeom prst="rect">
            <a:avLst/>
          </a:prstGeom>
        </p:spPr>
      </p:pic>
    </p:spTree>
    <p:extLst>
      <p:ext uri="{BB962C8B-B14F-4D97-AF65-F5344CB8AC3E}">
        <p14:creationId xmlns:p14="http://schemas.microsoft.com/office/powerpoint/2010/main" val="1070128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F5113-D41E-4D6D-A8BC-D6785248DE47}"/>
              </a:ext>
            </a:extLst>
          </p:cNvPr>
          <p:cNvSpPr>
            <a:spLocks noGrp="1"/>
          </p:cNvSpPr>
          <p:nvPr>
            <p:ph type="title"/>
          </p:nvPr>
        </p:nvSpPr>
        <p:spPr/>
        <p:txBody>
          <a:bodyPr/>
          <a:lstStyle/>
          <a:p>
            <a:r>
              <a:rPr lang="zh-CN" altLang="en-US" dirty="0"/>
              <a:t>模型应用 （</a:t>
            </a:r>
            <a:r>
              <a:rPr lang="en-US" altLang="zh-CN" dirty="0"/>
              <a:t>Model Apply</a:t>
            </a:r>
            <a:r>
              <a:rPr lang="zh-CN" altLang="en-US" dirty="0"/>
              <a:t>）</a:t>
            </a:r>
          </a:p>
        </p:txBody>
      </p:sp>
      <p:sp>
        <p:nvSpPr>
          <p:cNvPr id="3" name="内容占位符 2">
            <a:extLst>
              <a:ext uri="{FF2B5EF4-FFF2-40B4-BE49-F238E27FC236}">
                <a16:creationId xmlns:a16="http://schemas.microsoft.com/office/drawing/2014/main" id="{5C7F95E9-6844-4EB3-BAA4-95C3FD0FAE2B}"/>
              </a:ext>
            </a:extLst>
          </p:cNvPr>
          <p:cNvSpPr>
            <a:spLocks noGrp="1"/>
          </p:cNvSpPr>
          <p:nvPr>
            <p:ph idx="1"/>
          </p:nvPr>
        </p:nvSpPr>
        <p:spPr>
          <a:xfrm>
            <a:off x="603768" y="1296090"/>
            <a:ext cx="7886700" cy="4351338"/>
          </a:xfrm>
        </p:spPr>
        <p:txBody>
          <a:bodyPr>
            <a:normAutofit/>
          </a:bodyPr>
          <a:lstStyle/>
          <a:p>
            <a:r>
              <a:rPr lang="zh-CN" altLang="en-US" sz="1800" dirty="0"/>
              <a:t>当整套模型通过第一性原理和数据拟合建立后，其相当于建立起一套映射或者黑盒子，输入</a:t>
            </a:r>
            <a:r>
              <a:rPr lang="en-US" altLang="zh-CN" sz="1800" dirty="0"/>
              <a:t>GDS</a:t>
            </a:r>
            <a:r>
              <a:rPr lang="zh-CN" altLang="en-US" sz="1800" dirty="0"/>
              <a:t>版图，应用模型后，可得到最终在硅片上的形貌（</a:t>
            </a:r>
            <a:r>
              <a:rPr lang="en-US" altLang="zh-CN" sz="1800" dirty="0"/>
              <a:t>Contour</a:t>
            </a:r>
            <a:r>
              <a:rPr lang="zh-CN" altLang="en-US" sz="1800" dirty="0"/>
              <a:t>）。</a:t>
            </a:r>
          </a:p>
        </p:txBody>
      </p:sp>
      <p:sp>
        <p:nvSpPr>
          <p:cNvPr id="4" name="日期占位符 3">
            <a:extLst>
              <a:ext uri="{FF2B5EF4-FFF2-40B4-BE49-F238E27FC236}">
                <a16:creationId xmlns:a16="http://schemas.microsoft.com/office/drawing/2014/main" id="{798B37C6-F2D7-495C-A49B-2B4F053964AF}"/>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250AC8EA-E237-4A22-9750-058FE61F5400}"/>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34</a:t>
            </a:fld>
            <a:endParaRPr lang="zh-CN" altLang="en-US" dirty="0"/>
          </a:p>
        </p:txBody>
      </p:sp>
      <p:sp>
        <p:nvSpPr>
          <p:cNvPr id="6" name="文本框 3">
            <a:extLst>
              <a:ext uri="{FF2B5EF4-FFF2-40B4-BE49-F238E27FC236}">
                <a16:creationId xmlns:a16="http://schemas.microsoft.com/office/drawing/2014/main" id="{27B9F363-CC17-45AD-AD4D-3654A34D1935}"/>
              </a:ext>
            </a:extLst>
          </p:cNvPr>
          <p:cNvSpPr txBox="1"/>
          <p:nvPr/>
        </p:nvSpPr>
        <p:spPr>
          <a:xfrm>
            <a:off x="364420" y="3246106"/>
            <a:ext cx="673582"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mask</a:t>
            </a:r>
          </a:p>
        </p:txBody>
      </p:sp>
      <p:sp>
        <p:nvSpPr>
          <p:cNvPr id="7" name="矩形 6">
            <a:extLst>
              <a:ext uri="{FF2B5EF4-FFF2-40B4-BE49-F238E27FC236}">
                <a16:creationId xmlns:a16="http://schemas.microsoft.com/office/drawing/2014/main" id="{68EDDF9B-DDC3-4621-BBFB-97191157BA85}"/>
              </a:ext>
            </a:extLst>
          </p:cNvPr>
          <p:cNvSpPr/>
          <p:nvPr/>
        </p:nvSpPr>
        <p:spPr>
          <a:xfrm>
            <a:off x="1888784" y="2545247"/>
            <a:ext cx="2127183" cy="1771050"/>
          </a:xfrm>
          <a:prstGeom prst="rect">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optical model</a:t>
            </a:r>
          </a:p>
        </p:txBody>
      </p:sp>
      <p:pic>
        <p:nvPicPr>
          <p:cNvPr id="8" name="图片 7">
            <a:extLst>
              <a:ext uri="{FF2B5EF4-FFF2-40B4-BE49-F238E27FC236}">
                <a16:creationId xmlns:a16="http://schemas.microsoft.com/office/drawing/2014/main" id="{E1F5A2D5-544F-4737-99C1-9060EBBAF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937" y="4780113"/>
            <a:ext cx="2852413" cy="1454821"/>
          </a:xfrm>
          <a:prstGeom prst="rect">
            <a:avLst/>
          </a:prstGeom>
          <a:ln>
            <a:solidFill>
              <a:schemeClr val="tx1"/>
            </a:solidFill>
          </a:ln>
        </p:spPr>
      </p:pic>
      <p:pic>
        <p:nvPicPr>
          <p:cNvPr id="9" name="图片 8">
            <a:extLst>
              <a:ext uri="{FF2B5EF4-FFF2-40B4-BE49-F238E27FC236}">
                <a16:creationId xmlns:a16="http://schemas.microsoft.com/office/drawing/2014/main" id="{56A7D97B-4D3D-490E-A488-871CC8296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901" y="4722363"/>
            <a:ext cx="2095829" cy="1696624"/>
          </a:xfrm>
          <a:prstGeom prst="rect">
            <a:avLst/>
          </a:prstGeom>
        </p:spPr>
      </p:pic>
      <p:sp>
        <p:nvSpPr>
          <p:cNvPr id="10" name="矩形 9">
            <a:extLst>
              <a:ext uri="{FF2B5EF4-FFF2-40B4-BE49-F238E27FC236}">
                <a16:creationId xmlns:a16="http://schemas.microsoft.com/office/drawing/2014/main" id="{AF54D164-B4AE-484D-B6A7-2B8FABBE1A4B}"/>
              </a:ext>
            </a:extLst>
          </p:cNvPr>
          <p:cNvSpPr/>
          <p:nvPr/>
        </p:nvSpPr>
        <p:spPr>
          <a:xfrm>
            <a:off x="4866749" y="2545247"/>
            <a:ext cx="2127183" cy="1771050"/>
          </a:xfrm>
          <a:prstGeom prst="rect">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resist model</a:t>
            </a:r>
          </a:p>
        </p:txBody>
      </p:sp>
      <p:sp>
        <p:nvSpPr>
          <p:cNvPr id="11" name="文本框 10">
            <a:extLst>
              <a:ext uri="{FF2B5EF4-FFF2-40B4-BE49-F238E27FC236}">
                <a16:creationId xmlns:a16="http://schemas.microsoft.com/office/drawing/2014/main" id="{EF60617C-9C58-482B-BBE7-3E74EB057885}"/>
              </a:ext>
            </a:extLst>
          </p:cNvPr>
          <p:cNvSpPr txBox="1"/>
          <p:nvPr/>
        </p:nvSpPr>
        <p:spPr>
          <a:xfrm>
            <a:off x="7444740" y="3246106"/>
            <a:ext cx="1762085"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pattern on wafer</a:t>
            </a:r>
          </a:p>
        </p:txBody>
      </p:sp>
      <p:sp>
        <p:nvSpPr>
          <p:cNvPr id="12" name="箭头: 右 11">
            <a:extLst>
              <a:ext uri="{FF2B5EF4-FFF2-40B4-BE49-F238E27FC236}">
                <a16:creationId xmlns:a16="http://schemas.microsoft.com/office/drawing/2014/main" id="{53B64D54-8FD9-49E3-9796-0BA64B935B25}"/>
              </a:ext>
            </a:extLst>
          </p:cNvPr>
          <p:cNvSpPr/>
          <p:nvPr/>
        </p:nvSpPr>
        <p:spPr>
          <a:xfrm>
            <a:off x="1334807" y="3256269"/>
            <a:ext cx="257172" cy="349007"/>
          </a:xfrm>
          <a:prstGeom prst="rightArrow">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箭头: 右 12">
            <a:extLst>
              <a:ext uri="{FF2B5EF4-FFF2-40B4-BE49-F238E27FC236}">
                <a16:creationId xmlns:a16="http://schemas.microsoft.com/office/drawing/2014/main" id="{A6881E85-6919-471B-B6E0-952291ABA30C}"/>
              </a:ext>
            </a:extLst>
          </p:cNvPr>
          <p:cNvSpPr/>
          <p:nvPr/>
        </p:nvSpPr>
        <p:spPr>
          <a:xfrm>
            <a:off x="4312772" y="3256269"/>
            <a:ext cx="257172" cy="349007"/>
          </a:xfrm>
          <a:prstGeom prst="rightArrow">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箭头: 右 13">
            <a:extLst>
              <a:ext uri="{FF2B5EF4-FFF2-40B4-BE49-F238E27FC236}">
                <a16:creationId xmlns:a16="http://schemas.microsoft.com/office/drawing/2014/main" id="{77089204-B1DC-42DA-B750-0747C24DA2F1}"/>
              </a:ext>
            </a:extLst>
          </p:cNvPr>
          <p:cNvSpPr/>
          <p:nvPr/>
        </p:nvSpPr>
        <p:spPr>
          <a:xfrm>
            <a:off x="7151358" y="3296006"/>
            <a:ext cx="257172" cy="349007"/>
          </a:xfrm>
          <a:prstGeom prst="rightArrow">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文本框 14">
            <a:extLst>
              <a:ext uri="{FF2B5EF4-FFF2-40B4-BE49-F238E27FC236}">
                <a16:creationId xmlns:a16="http://schemas.microsoft.com/office/drawing/2014/main" id="{CFC0B744-CF43-4076-B3E3-3FBF325597E0}"/>
              </a:ext>
            </a:extLst>
          </p:cNvPr>
          <p:cNvSpPr txBox="1"/>
          <p:nvPr/>
        </p:nvSpPr>
        <p:spPr>
          <a:xfrm>
            <a:off x="2305325" y="4414587"/>
            <a:ext cx="1489895" cy="307777"/>
          </a:xfrm>
          <a:prstGeom prst="rect">
            <a:avLst/>
          </a:prstGeom>
          <a:noFill/>
          <a:effectLst>
            <a:innerShdw blurRad="63500" dist="50800" dir="13500000">
              <a:prstClr val="black">
                <a:alpha val="50000"/>
              </a:prstClr>
            </a:innerShdw>
          </a:effectLst>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i="1" dirty="0">
                <a:solidFill>
                  <a:schemeClr val="accent2"/>
                </a:solidFill>
              </a:rPr>
              <a:t>physical model</a:t>
            </a:r>
            <a:r>
              <a:rPr lang="en-US" altLang="zh-CN" sz="1400" i="1" dirty="0">
                <a:solidFill>
                  <a:schemeClr val="accent2"/>
                </a:solidFill>
              </a:rPr>
              <a:t>ing</a:t>
            </a:r>
            <a:endParaRPr lang="en-US" sz="1400" i="1" dirty="0">
              <a:solidFill>
                <a:schemeClr val="accent2"/>
              </a:solidFill>
            </a:endParaRPr>
          </a:p>
        </p:txBody>
      </p:sp>
      <p:sp>
        <p:nvSpPr>
          <p:cNvPr id="16" name="文本框 15">
            <a:extLst>
              <a:ext uri="{FF2B5EF4-FFF2-40B4-BE49-F238E27FC236}">
                <a16:creationId xmlns:a16="http://schemas.microsoft.com/office/drawing/2014/main" id="{234EAA56-EF2F-47F3-9FE5-CBB9129639CC}"/>
              </a:ext>
            </a:extLst>
          </p:cNvPr>
          <p:cNvSpPr txBox="1"/>
          <p:nvPr/>
        </p:nvSpPr>
        <p:spPr>
          <a:xfrm>
            <a:off x="5369795" y="4426645"/>
            <a:ext cx="1393908" cy="307777"/>
          </a:xfrm>
          <a:prstGeom prst="rect">
            <a:avLst/>
          </a:prstGeom>
          <a:noFill/>
          <a:effectLst>
            <a:innerShdw blurRad="63500" dist="50800" dir="13500000">
              <a:prstClr val="black">
                <a:alpha val="50000"/>
              </a:prstClr>
            </a:innerShdw>
          </a:effectLst>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i="1" dirty="0">
                <a:solidFill>
                  <a:schemeClr val="accent2"/>
                </a:solidFill>
              </a:rPr>
              <a:t>numerical fitting</a:t>
            </a:r>
          </a:p>
        </p:txBody>
      </p:sp>
    </p:spTree>
    <p:extLst>
      <p:ext uri="{BB962C8B-B14F-4D97-AF65-F5344CB8AC3E}">
        <p14:creationId xmlns:p14="http://schemas.microsoft.com/office/powerpoint/2010/main" val="1804032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196752"/>
            <a:ext cx="8516679" cy="5112568"/>
          </a:xfrm>
        </p:spPr>
        <p:txBody>
          <a:bodyPr>
            <a:normAutofit/>
          </a:bodyPr>
          <a:lstStyle/>
          <a:p>
            <a:r>
              <a:rPr lang="en-US" altLang="zh-CN" sz="1600" dirty="0">
                <a:latin typeface="+mn-lt"/>
              </a:rPr>
              <a:t>The EPE (edge placement error, contour-based) is the error between obtained contour at certain condition and target, usually defined at the evaluation point.</a:t>
            </a:r>
          </a:p>
          <a:p>
            <a:endParaRPr lang="en-US" altLang="zh-CN" sz="1600" dirty="0">
              <a:latin typeface="+mn-lt"/>
            </a:endParaRPr>
          </a:p>
          <a:p>
            <a:endParaRPr lang="en-US" altLang="zh-CN" sz="1600" dirty="0">
              <a:latin typeface="+mn-lt"/>
            </a:endParaRPr>
          </a:p>
          <a:p>
            <a:endParaRPr lang="en-US" altLang="zh-CN" sz="1600" dirty="0">
              <a:latin typeface="+mn-lt"/>
            </a:endParaRPr>
          </a:p>
          <a:p>
            <a:pPr marL="0" indent="0">
              <a:buNone/>
            </a:pPr>
            <a:endParaRPr lang="en-US" altLang="zh-CN" sz="1600" dirty="0">
              <a:latin typeface="+mn-lt"/>
            </a:endParaRPr>
          </a:p>
          <a:p>
            <a:r>
              <a:rPr lang="en-US" altLang="zh-CN" sz="1600" dirty="0">
                <a:latin typeface="+mn-lt"/>
              </a:rPr>
              <a:t>PV band is defined on multiple conditions, it measures how big EPE varies within these conditions. </a:t>
            </a:r>
            <a:endParaRPr lang="zh-CN" altLang="en-US" sz="1600" dirty="0">
              <a:latin typeface="+mn-lt"/>
            </a:endParaRPr>
          </a:p>
        </p:txBody>
      </p:sp>
      <p:sp>
        <p:nvSpPr>
          <p:cNvPr id="3" name="Title 2"/>
          <p:cNvSpPr>
            <a:spLocks noGrp="1"/>
          </p:cNvSpPr>
          <p:nvPr>
            <p:ph type="title"/>
          </p:nvPr>
        </p:nvSpPr>
        <p:spPr/>
        <p:txBody>
          <a:bodyPr>
            <a:normAutofit/>
          </a:bodyPr>
          <a:lstStyle/>
          <a:p>
            <a:r>
              <a:rPr lang="zh-CN" altLang="en-US" dirty="0"/>
              <a:t>评价标准： </a:t>
            </a:r>
            <a:r>
              <a:rPr lang="en-US" altLang="zh-CN" dirty="0"/>
              <a:t>EPE</a:t>
            </a:r>
            <a:r>
              <a:rPr lang="zh-CN" altLang="en-US" dirty="0"/>
              <a:t>和</a:t>
            </a:r>
            <a:r>
              <a:rPr lang="en-US" altLang="zh-CN" dirty="0"/>
              <a:t>PV Band</a:t>
            </a:r>
            <a:endParaRPr lang="zh-CN" altLang="en-US" dirty="0"/>
          </a:p>
        </p:txBody>
      </p:sp>
      <p:pic>
        <p:nvPicPr>
          <p:cNvPr id="4" name="Picture 36">
            <a:extLst>
              <a:ext uri="{FF2B5EF4-FFF2-40B4-BE49-F238E27FC236}">
                <a16:creationId xmlns:a16="http://schemas.microsoft.com/office/drawing/2014/main" id="{27EE9D7B-1D7A-4CA2-A726-19E8567B6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093" y="1954825"/>
            <a:ext cx="29464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8">
            <a:extLst>
              <a:ext uri="{FF2B5EF4-FFF2-40B4-BE49-F238E27FC236}">
                <a16:creationId xmlns:a16="http://schemas.microsoft.com/office/drawing/2014/main" id="{B6DA9E82-F838-47E8-8ACE-EE57BC03153B}"/>
              </a:ext>
            </a:extLst>
          </p:cNvPr>
          <p:cNvSpPr txBox="1">
            <a:spLocks noChangeAspect="1" noChangeArrowheads="1"/>
          </p:cNvSpPr>
          <p:nvPr/>
        </p:nvSpPr>
        <p:spPr bwMode="auto">
          <a:xfrm>
            <a:off x="193168" y="2524395"/>
            <a:ext cx="482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ct val="95000"/>
              </a:lnSpc>
              <a:defRPr sz="2300">
                <a:solidFill>
                  <a:schemeClr val="accent1"/>
                </a:solidFill>
                <a:latin typeface="Arial" pitchFamily="34" charset="0"/>
                <a:cs typeface="Arial" pitchFamily="34" charset="0"/>
              </a:defRPr>
            </a:lvl1pPr>
            <a:lvl2pPr marL="742950" indent="-285750" eaLnBrk="0" hangingPunct="0">
              <a:lnSpc>
                <a:spcPct val="95000"/>
              </a:lnSpc>
              <a:defRPr sz="2300">
                <a:solidFill>
                  <a:schemeClr val="accent1"/>
                </a:solidFill>
                <a:latin typeface="Arial" pitchFamily="34" charset="0"/>
                <a:cs typeface="Arial" pitchFamily="34" charset="0"/>
              </a:defRPr>
            </a:lvl2pPr>
            <a:lvl3pPr marL="1143000" indent="-228600" eaLnBrk="0" hangingPunct="0">
              <a:lnSpc>
                <a:spcPct val="95000"/>
              </a:lnSpc>
              <a:defRPr sz="2300">
                <a:solidFill>
                  <a:schemeClr val="accent1"/>
                </a:solidFill>
                <a:latin typeface="Arial" pitchFamily="34" charset="0"/>
                <a:cs typeface="Arial" pitchFamily="34" charset="0"/>
              </a:defRPr>
            </a:lvl3pPr>
            <a:lvl4pPr marL="1600200" indent="-228600" eaLnBrk="0" hangingPunct="0">
              <a:lnSpc>
                <a:spcPct val="95000"/>
              </a:lnSpc>
              <a:defRPr sz="2300">
                <a:solidFill>
                  <a:schemeClr val="accent1"/>
                </a:solidFill>
                <a:latin typeface="Arial" pitchFamily="34" charset="0"/>
                <a:cs typeface="Arial" pitchFamily="34" charset="0"/>
              </a:defRPr>
            </a:lvl4pPr>
            <a:lvl5pPr marL="2057400" indent="-228600" eaLnBrk="0" hangingPunct="0">
              <a:lnSpc>
                <a:spcPct val="95000"/>
              </a:lnSpc>
              <a:defRPr sz="2300">
                <a:solidFill>
                  <a:schemeClr val="accent1"/>
                </a:solidFill>
                <a:latin typeface="Arial" pitchFamily="34" charset="0"/>
                <a:cs typeface="Arial" pitchFamily="34" charset="0"/>
              </a:defRPr>
            </a:lvl5pPr>
            <a:lvl6pPr marL="25146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6pPr>
            <a:lvl7pPr marL="29718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7pPr>
            <a:lvl8pPr marL="34290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8pPr>
            <a:lvl9pPr marL="38862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9pPr>
          </a:lstStyle>
          <a:p>
            <a:r>
              <a:rPr lang="en-US" sz="1500" dirty="0">
                <a:solidFill>
                  <a:srgbClr val="BB7709"/>
                </a:solidFill>
              </a:rPr>
              <a:t>target</a:t>
            </a:r>
          </a:p>
        </p:txBody>
      </p:sp>
      <p:sp>
        <p:nvSpPr>
          <p:cNvPr id="9" name="Line 41">
            <a:extLst>
              <a:ext uri="{FF2B5EF4-FFF2-40B4-BE49-F238E27FC236}">
                <a16:creationId xmlns:a16="http://schemas.microsoft.com/office/drawing/2014/main" id="{2E0FD781-094D-4D7B-AD84-1BD93F128A5D}"/>
              </a:ext>
            </a:extLst>
          </p:cNvPr>
          <p:cNvSpPr>
            <a:spLocks noChangeAspect="1" noChangeShapeType="1"/>
          </p:cNvSpPr>
          <p:nvPr/>
        </p:nvSpPr>
        <p:spPr bwMode="auto">
          <a:xfrm flipH="1">
            <a:off x="3402418" y="2295344"/>
            <a:ext cx="340400" cy="102121"/>
          </a:xfrm>
          <a:prstGeom prst="line">
            <a:avLst/>
          </a:prstGeom>
          <a:noFill/>
          <a:ln w="6350">
            <a:solidFill>
              <a:schemeClr val="accent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Text Box 42">
            <a:extLst>
              <a:ext uri="{FF2B5EF4-FFF2-40B4-BE49-F238E27FC236}">
                <a16:creationId xmlns:a16="http://schemas.microsoft.com/office/drawing/2014/main" id="{96A78EAA-541E-437F-9157-EFEF9F1F4312}"/>
              </a:ext>
            </a:extLst>
          </p:cNvPr>
          <p:cNvSpPr txBox="1">
            <a:spLocks noChangeAspect="1" noChangeArrowheads="1"/>
          </p:cNvSpPr>
          <p:nvPr/>
        </p:nvSpPr>
        <p:spPr bwMode="auto">
          <a:xfrm>
            <a:off x="3834892" y="2188188"/>
            <a:ext cx="6858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ct val="95000"/>
              </a:lnSpc>
              <a:defRPr sz="2300">
                <a:solidFill>
                  <a:schemeClr val="accent1"/>
                </a:solidFill>
                <a:latin typeface="Arial" pitchFamily="34" charset="0"/>
                <a:cs typeface="Arial" pitchFamily="34" charset="0"/>
              </a:defRPr>
            </a:lvl1pPr>
            <a:lvl2pPr marL="742950" indent="-285750" eaLnBrk="0" hangingPunct="0">
              <a:lnSpc>
                <a:spcPct val="95000"/>
              </a:lnSpc>
              <a:defRPr sz="2300">
                <a:solidFill>
                  <a:schemeClr val="accent1"/>
                </a:solidFill>
                <a:latin typeface="Arial" pitchFamily="34" charset="0"/>
                <a:cs typeface="Arial" pitchFamily="34" charset="0"/>
              </a:defRPr>
            </a:lvl2pPr>
            <a:lvl3pPr marL="1143000" indent="-228600" eaLnBrk="0" hangingPunct="0">
              <a:lnSpc>
                <a:spcPct val="95000"/>
              </a:lnSpc>
              <a:defRPr sz="2300">
                <a:solidFill>
                  <a:schemeClr val="accent1"/>
                </a:solidFill>
                <a:latin typeface="Arial" pitchFamily="34" charset="0"/>
                <a:cs typeface="Arial" pitchFamily="34" charset="0"/>
              </a:defRPr>
            </a:lvl3pPr>
            <a:lvl4pPr marL="1600200" indent="-228600" eaLnBrk="0" hangingPunct="0">
              <a:lnSpc>
                <a:spcPct val="95000"/>
              </a:lnSpc>
              <a:defRPr sz="2300">
                <a:solidFill>
                  <a:schemeClr val="accent1"/>
                </a:solidFill>
                <a:latin typeface="Arial" pitchFamily="34" charset="0"/>
                <a:cs typeface="Arial" pitchFamily="34" charset="0"/>
              </a:defRPr>
            </a:lvl4pPr>
            <a:lvl5pPr marL="2057400" indent="-228600" eaLnBrk="0" hangingPunct="0">
              <a:lnSpc>
                <a:spcPct val="95000"/>
              </a:lnSpc>
              <a:defRPr sz="2300">
                <a:solidFill>
                  <a:schemeClr val="accent1"/>
                </a:solidFill>
                <a:latin typeface="Arial" pitchFamily="34" charset="0"/>
                <a:cs typeface="Arial" pitchFamily="34" charset="0"/>
              </a:defRPr>
            </a:lvl5pPr>
            <a:lvl6pPr marL="25146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6pPr>
            <a:lvl7pPr marL="29718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7pPr>
            <a:lvl8pPr marL="34290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8pPr>
            <a:lvl9pPr marL="38862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9pPr>
          </a:lstStyle>
          <a:p>
            <a:r>
              <a:rPr lang="en-US" sz="1500">
                <a:solidFill>
                  <a:schemeClr val="tx2"/>
                </a:solidFill>
              </a:rPr>
              <a:t>Contour</a:t>
            </a:r>
          </a:p>
        </p:txBody>
      </p:sp>
      <p:pic>
        <p:nvPicPr>
          <p:cNvPr id="11" name="Picture 2">
            <a:extLst>
              <a:ext uri="{FF2B5EF4-FFF2-40B4-BE49-F238E27FC236}">
                <a16:creationId xmlns:a16="http://schemas.microsoft.com/office/drawing/2014/main" id="{16DC16EF-6C7B-412B-818C-1CD7741917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825" y="4523863"/>
            <a:ext cx="2957512" cy="1688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6">
            <a:extLst>
              <a:ext uri="{FF2B5EF4-FFF2-40B4-BE49-F238E27FC236}">
                <a16:creationId xmlns:a16="http://schemas.microsoft.com/office/drawing/2014/main" id="{91618558-6E9F-43EB-B432-D274C713A108}"/>
              </a:ext>
            </a:extLst>
          </p:cNvPr>
          <p:cNvSpPr txBox="1">
            <a:spLocks noChangeAspect="1" noChangeArrowheads="1"/>
          </p:cNvSpPr>
          <p:nvPr/>
        </p:nvSpPr>
        <p:spPr bwMode="auto">
          <a:xfrm>
            <a:off x="896281" y="6171687"/>
            <a:ext cx="2699457"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ct val="95000"/>
              </a:lnSpc>
              <a:defRPr sz="2300">
                <a:solidFill>
                  <a:schemeClr val="accent1"/>
                </a:solidFill>
                <a:latin typeface="Arial" pitchFamily="34" charset="0"/>
                <a:cs typeface="Arial" pitchFamily="34" charset="0"/>
              </a:defRPr>
            </a:lvl1pPr>
            <a:lvl2pPr marL="742950" indent="-285750" eaLnBrk="0" hangingPunct="0">
              <a:lnSpc>
                <a:spcPct val="95000"/>
              </a:lnSpc>
              <a:defRPr sz="2300">
                <a:solidFill>
                  <a:schemeClr val="accent1"/>
                </a:solidFill>
                <a:latin typeface="Arial" pitchFamily="34" charset="0"/>
                <a:cs typeface="Arial" pitchFamily="34" charset="0"/>
              </a:defRPr>
            </a:lvl2pPr>
            <a:lvl3pPr marL="1143000" indent="-228600" eaLnBrk="0" hangingPunct="0">
              <a:lnSpc>
                <a:spcPct val="95000"/>
              </a:lnSpc>
              <a:defRPr sz="2300">
                <a:solidFill>
                  <a:schemeClr val="accent1"/>
                </a:solidFill>
                <a:latin typeface="Arial" pitchFamily="34" charset="0"/>
                <a:cs typeface="Arial" pitchFamily="34" charset="0"/>
              </a:defRPr>
            </a:lvl3pPr>
            <a:lvl4pPr marL="1600200" indent="-228600" eaLnBrk="0" hangingPunct="0">
              <a:lnSpc>
                <a:spcPct val="95000"/>
              </a:lnSpc>
              <a:defRPr sz="2300">
                <a:solidFill>
                  <a:schemeClr val="accent1"/>
                </a:solidFill>
                <a:latin typeface="Arial" pitchFamily="34" charset="0"/>
                <a:cs typeface="Arial" pitchFamily="34" charset="0"/>
              </a:defRPr>
            </a:lvl4pPr>
            <a:lvl5pPr marL="2057400" indent="-228600" eaLnBrk="0" hangingPunct="0">
              <a:lnSpc>
                <a:spcPct val="95000"/>
              </a:lnSpc>
              <a:defRPr sz="2300">
                <a:solidFill>
                  <a:schemeClr val="accent1"/>
                </a:solidFill>
                <a:latin typeface="Arial" pitchFamily="34" charset="0"/>
                <a:cs typeface="Arial" pitchFamily="34" charset="0"/>
              </a:defRPr>
            </a:lvl5pPr>
            <a:lvl6pPr marL="25146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6pPr>
            <a:lvl7pPr marL="29718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7pPr>
            <a:lvl8pPr marL="34290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8pPr>
            <a:lvl9pPr marL="38862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9pPr>
          </a:lstStyle>
          <a:p>
            <a:r>
              <a:rPr lang="en-US" sz="1500" dirty="0">
                <a:solidFill>
                  <a:schemeClr val="tx2"/>
                </a:solidFill>
              </a:rPr>
              <a:t>Contours for multiple conditions</a:t>
            </a:r>
          </a:p>
        </p:txBody>
      </p:sp>
      <p:sp>
        <p:nvSpPr>
          <p:cNvPr id="13" name="Text Box 40">
            <a:extLst>
              <a:ext uri="{FF2B5EF4-FFF2-40B4-BE49-F238E27FC236}">
                <a16:creationId xmlns:a16="http://schemas.microsoft.com/office/drawing/2014/main" id="{0EA4A305-ADFA-4BD3-B642-C834A7A1F957}"/>
              </a:ext>
            </a:extLst>
          </p:cNvPr>
          <p:cNvSpPr txBox="1">
            <a:spLocks noChangeAspect="1" noChangeArrowheads="1"/>
          </p:cNvSpPr>
          <p:nvPr/>
        </p:nvSpPr>
        <p:spPr bwMode="auto">
          <a:xfrm>
            <a:off x="1012622" y="2740295"/>
            <a:ext cx="1358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ct val="95000"/>
              </a:lnSpc>
              <a:defRPr sz="2300">
                <a:solidFill>
                  <a:schemeClr val="accent1"/>
                </a:solidFill>
                <a:latin typeface="Arial" pitchFamily="34" charset="0"/>
                <a:cs typeface="Arial" pitchFamily="34" charset="0"/>
              </a:defRPr>
            </a:lvl1pPr>
            <a:lvl2pPr marL="742950" indent="-285750" eaLnBrk="0" hangingPunct="0">
              <a:lnSpc>
                <a:spcPct val="95000"/>
              </a:lnSpc>
              <a:defRPr sz="2300">
                <a:solidFill>
                  <a:schemeClr val="accent1"/>
                </a:solidFill>
                <a:latin typeface="Arial" pitchFamily="34" charset="0"/>
                <a:cs typeface="Arial" pitchFamily="34" charset="0"/>
              </a:defRPr>
            </a:lvl2pPr>
            <a:lvl3pPr marL="1143000" indent="-228600" eaLnBrk="0" hangingPunct="0">
              <a:lnSpc>
                <a:spcPct val="95000"/>
              </a:lnSpc>
              <a:defRPr sz="2300">
                <a:solidFill>
                  <a:schemeClr val="accent1"/>
                </a:solidFill>
                <a:latin typeface="Arial" pitchFamily="34" charset="0"/>
                <a:cs typeface="Arial" pitchFamily="34" charset="0"/>
              </a:defRPr>
            </a:lvl3pPr>
            <a:lvl4pPr marL="1600200" indent="-228600" eaLnBrk="0" hangingPunct="0">
              <a:lnSpc>
                <a:spcPct val="95000"/>
              </a:lnSpc>
              <a:defRPr sz="2300">
                <a:solidFill>
                  <a:schemeClr val="accent1"/>
                </a:solidFill>
                <a:latin typeface="Arial" pitchFamily="34" charset="0"/>
                <a:cs typeface="Arial" pitchFamily="34" charset="0"/>
              </a:defRPr>
            </a:lvl4pPr>
            <a:lvl5pPr marL="2057400" indent="-228600" eaLnBrk="0" hangingPunct="0">
              <a:lnSpc>
                <a:spcPct val="95000"/>
              </a:lnSpc>
              <a:defRPr sz="2300">
                <a:solidFill>
                  <a:schemeClr val="accent1"/>
                </a:solidFill>
                <a:latin typeface="Arial" pitchFamily="34" charset="0"/>
                <a:cs typeface="Arial" pitchFamily="34" charset="0"/>
              </a:defRPr>
            </a:lvl5pPr>
            <a:lvl6pPr marL="25146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6pPr>
            <a:lvl7pPr marL="29718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7pPr>
            <a:lvl8pPr marL="34290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8pPr>
            <a:lvl9pPr marL="38862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9pPr>
          </a:lstStyle>
          <a:p>
            <a:r>
              <a:rPr lang="en-US" sz="1500" dirty="0">
                <a:solidFill>
                  <a:srgbClr val="000000"/>
                </a:solidFill>
              </a:rPr>
              <a:t>Evaluation point</a:t>
            </a:r>
          </a:p>
        </p:txBody>
      </p:sp>
      <p:sp>
        <p:nvSpPr>
          <p:cNvPr id="14" name="Line 4">
            <a:extLst>
              <a:ext uri="{FF2B5EF4-FFF2-40B4-BE49-F238E27FC236}">
                <a16:creationId xmlns:a16="http://schemas.microsoft.com/office/drawing/2014/main" id="{009386FF-5510-4221-88D2-8B01B9ED05E7}"/>
              </a:ext>
            </a:extLst>
          </p:cNvPr>
          <p:cNvSpPr>
            <a:spLocks noChangeAspect="1" noChangeShapeType="1"/>
          </p:cNvSpPr>
          <p:nvPr/>
        </p:nvSpPr>
        <p:spPr bwMode="auto">
          <a:xfrm>
            <a:off x="1441420" y="3119256"/>
            <a:ext cx="250652" cy="310808"/>
          </a:xfrm>
          <a:prstGeom prst="line">
            <a:avLst/>
          </a:prstGeom>
          <a:noFill/>
          <a:ln w="6350">
            <a:solidFill>
              <a:schemeClr val="accent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5" name="Line 41">
            <a:extLst>
              <a:ext uri="{FF2B5EF4-FFF2-40B4-BE49-F238E27FC236}">
                <a16:creationId xmlns:a16="http://schemas.microsoft.com/office/drawing/2014/main" id="{9D2E5AFA-906E-49B0-9551-5167A8C7B6D8}"/>
              </a:ext>
            </a:extLst>
          </p:cNvPr>
          <p:cNvSpPr>
            <a:spLocks noChangeAspect="1" noChangeShapeType="1"/>
          </p:cNvSpPr>
          <p:nvPr/>
        </p:nvSpPr>
        <p:spPr bwMode="auto">
          <a:xfrm flipV="1">
            <a:off x="532302" y="2360652"/>
            <a:ext cx="245420" cy="73626"/>
          </a:xfrm>
          <a:prstGeom prst="line">
            <a:avLst/>
          </a:prstGeom>
          <a:noFill/>
          <a:ln w="6350">
            <a:solidFill>
              <a:schemeClr val="accent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grpSp>
        <p:nvGrpSpPr>
          <p:cNvPr id="16" name="Group 6">
            <a:extLst>
              <a:ext uri="{FF2B5EF4-FFF2-40B4-BE49-F238E27FC236}">
                <a16:creationId xmlns:a16="http://schemas.microsoft.com/office/drawing/2014/main" id="{15FF278B-AEEA-4BCD-9810-04FD91704781}"/>
              </a:ext>
            </a:extLst>
          </p:cNvPr>
          <p:cNvGrpSpPr>
            <a:grpSpLocks noChangeAspect="1"/>
          </p:cNvGrpSpPr>
          <p:nvPr/>
        </p:nvGrpSpPr>
        <p:grpSpPr bwMode="auto">
          <a:xfrm>
            <a:off x="4768175" y="4215782"/>
            <a:ext cx="2929880" cy="2101201"/>
            <a:chOff x="3091" y="958"/>
            <a:chExt cx="2240" cy="1647"/>
          </a:xfrm>
        </p:grpSpPr>
        <p:sp>
          <p:nvSpPr>
            <p:cNvPr id="17" name="Rectangle 7">
              <a:extLst>
                <a:ext uri="{FF2B5EF4-FFF2-40B4-BE49-F238E27FC236}">
                  <a16:creationId xmlns:a16="http://schemas.microsoft.com/office/drawing/2014/main" id="{2410AA3D-9FBA-40C7-9E00-80BEB2332AEE}"/>
                </a:ext>
              </a:extLst>
            </p:cNvPr>
            <p:cNvSpPr>
              <a:spLocks noChangeArrowheads="1"/>
            </p:cNvSpPr>
            <p:nvPr/>
          </p:nvSpPr>
          <p:spPr bwMode="auto">
            <a:xfrm>
              <a:off x="3375" y="1489"/>
              <a:ext cx="840" cy="502"/>
            </a:xfrm>
            <a:prstGeom prst="rect">
              <a:avLst/>
            </a:prstGeom>
            <a:noFill/>
            <a:ln w="6350" algn="ctr">
              <a:solidFill>
                <a:schemeClr val="bg2"/>
              </a:solidFill>
              <a:miter lim="800000"/>
              <a:headEnd/>
              <a:tailEnd/>
            </a:ln>
            <a:scene3d>
              <a:camera prst="legacyObliqueTopRight"/>
              <a:lightRig rig="legacyFlat3" dir="b"/>
            </a:scene3d>
            <a:sp3d extrusionH="887400" prstMaterial="legacyWireframe">
              <a:bevelT w="13500" h="13500" prst="angle"/>
              <a:bevelB w="13500" h="13500" prst="angle"/>
              <a:extrusionClr>
                <a:schemeClr val="bg2"/>
              </a:extrusionClr>
            </a:sp3d>
            <a:extLst>
              <a:ext uri="{909E8E84-426E-40DD-AFC4-6F175D3DCCD1}">
                <a14:hiddenFill xmlns:a14="http://schemas.microsoft.com/office/drawing/2010/main">
                  <a:solidFill>
                    <a:srgbClr val="FFFFFF"/>
                  </a:solidFill>
                </a14:hiddenFill>
              </a:ext>
            </a:extLst>
          </p:spPr>
          <p:txBody>
            <a:bodyPr wrap="none" lIns="0" tIns="0" rIns="0" bIns="0" anchor="ctr">
              <a:flatTx/>
            </a:bodyPr>
            <a:lstStyle/>
            <a:p>
              <a:pPr eaLnBrk="0" hangingPunct="0">
                <a:lnSpc>
                  <a:spcPct val="95000"/>
                </a:lnSpc>
              </a:pPr>
              <a:endParaRPr lang="en-US" sz="1200"/>
            </a:p>
          </p:txBody>
        </p:sp>
        <p:sp>
          <p:nvSpPr>
            <p:cNvPr id="18" name="Line 8">
              <a:extLst>
                <a:ext uri="{FF2B5EF4-FFF2-40B4-BE49-F238E27FC236}">
                  <a16:creationId xmlns:a16="http://schemas.microsoft.com/office/drawing/2014/main" id="{A0271F43-55DD-4E48-862E-759848882DB4}"/>
                </a:ext>
              </a:extLst>
            </p:cNvPr>
            <p:cNvSpPr>
              <a:spLocks noChangeShapeType="1"/>
            </p:cNvSpPr>
            <p:nvPr/>
          </p:nvSpPr>
          <p:spPr bwMode="auto">
            <a:xfrm>
              <a:off x="3091" y="1640"/>
              <a:ext cx="1640" cy="0"/>
            </a:xfrm>
            <a:prstGeom prst="line">
              <a:avLst/>
            </a:prstGeom>
            <a:noFill/>
            <a:ln w="6350">
              <a:solidFill>
                <a:schemeClr val="accent1"/>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sz="1200"/>
            </a:p>
          </p:txBody>
        </p:sp>
        <p:sp>
          <p:nvSpPr>
            <p:cNvPr id="19" name="Line 9">
              <a:extLst>
                <a:ext uri="{FF2B5EF4-FFF2-40B4-BE49-F238E27FC236}">
                  <a16:creationId xmlns:a16="http://schemas.microsoft.com/office/drawing/2014/main" id="{E1898545-EE1B-4A20-95A7-CBD2EBF49FC5}"/>
                </a:ext>
              </a:extLst>
            </p:cNvPr>
            <p:cNvSpPr>
              <a:spLocks noChangeShapeType="1"/>
            </p:cNvSpPr>
            <p:nvPr/>
          </p:nvSpPr>
          <p:spPr bwMode="auto">
            <a:xfrm flipV="1">
              <a:off x="3870" y="1003"/>
              <a:ext cx="0" cy="1308"/>
            </a:xfrm>
            <a:prstGeom prst="line">
              <a:avLst/>
            </a:prstGeom>
            <a:noFill/>
            <a:ln w="6350">
              <a:solidFill>
                <a:schemeClr val="accent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sz="1200"/>
            </a:p>
          </p:txBody>
        </p:sp>
        <p:sp>
          <p:nvSpPr>
            <p:cNvPr id="20" name="Oval 10">
              <a:extLst>
                <a:ext uri="{FF2B5EF4-FFF2-40B4-BE49-F238E27FC236}">
                  <a16:creationId xmlns:a16="http://schemas.microsoft.com/office/drawing/2014/main" id="{E379BAF6-7A3E-4DC8-B0AC-E063AEB55455}"/>
                </a:ext>
              </a:extLst>
            </p:cNvPr>
            <p:cNvSpPr>
              <a:spLocks noChangeArrowheads="1"/>
            </p:cNvSpPr>
            <p:nvPr/>
          </p:nvSpPr>
          <p:spPr bwMode="auto">
            <a:xfrm>
              <a:off x="3836" y="1329"/>
              <a:ext cx="88" cy="88"/>
            </a:xfrm>
            <a:prstGeom prst="ellipse">
              <a:avLst/>
            </a:prstGeom>
            <a:solidFill>
              <a:schemeClr val="folHlink"/>
            </a:solidFill>
            <a:ln w="9525">
              <a:round/>
              <a:headEnd/>
              <a:tailEnd/>
            </a:ln>
            <a:scene3d>
              <a:camera prst="legacyObliqueTopRight"/>
              <a:lightRig rig="legacyFlat3" dir="b"/>
            </a:scene3d>
            <a:sp3d prstMaterial="legacyPlastic">
              <a:bevelT w="13500" h="13500" prst="angle"/>
              <a:bevelB w="13500" h="13500" prst="angle"/>
              <a:extrusionClr>
                <a:schemeClr val="folHlink"/>
              </a:extrusionClr>
            </a:sp3d>
          </p:spPr>
          <p:txBody>
            <a:bodyPr wrap="none" lIns="0" tIns="0" rIns="0" bIns="0" anchor="ctr">
              <a:flatTx/>
            </a:bodyPr>
            <a:lstStyle/>
            <a:p>
              <a:pPr eaLnBrk="0" hangingPunct="0">
                <a:lnSpc>
                  <a:spcPct val="95000"/>
                </a:lnSpc>
              </a:pPr>
              <a:endParaRPr lang="en-US" sz="1200"/>
            </a:p>
          </p:txBody>
        </p:sp>
        <p:sp>
          <p:nvSpPr>
            <p:cNvPr id="21" name="Oval 11">
              <a:extLst>
                <a:ext uri="{FF2B5EF4-FFF2-40B4-BE49-F238E27FC236}">
                  <a16:creationId xmlns:a16="http://schemas.microsoft.com/office/drawing/2014/main" id="{8C146A6A-9917-4A21-990A-E3890AA71C19}"/>
                </a:ext>
              </a:extLst>
            </p:cNvPr>
            <p:cNvSpPr>
              <a:spLocks noChangeArrowheads="1"/>
            </p:cNvSpPr>
            <p:nvPr/>
          </p:nvSpPr>
          <p:spPr bwMode="auto">
            <a:xfrm>
              <a:off x="3829" y="1837"/>
              <a:ext cx="88" cy="88"/>
            </a:xfrm>
            <a:prstGeom prst="ellipse">
              <a:avLst/>
            </a:prstGeom>
            <a:solidFill>
              <a:schemeClr val="folHlink"/>
            </a:solidFill>
            <a:ln w="9525">
              <a:round/>
              <a:headEnd/>
              <a:tailEnd/>
            </a:ln>
            <a:scene3d>
              <a:camera prst="legacyObliqueTopRight"/>
              <a:lightRig rig="legacyFlat3" dir="b"/>
            </a:scene3d>
            <a:sp3d prstMaterial="legacyPlastic">
              <a:bevelT w="13500" h="13500" prst="angle"/>
              <a:bevelB w="13500" h="13500" prst="angle"/>
              <a:extrusionClr>
                <a:schemeClr val="folHlink"/>
              </a:extrusionClr>
            </a:sp3d>
          </p:spPr>
          <p:txBody>
            <a:bodyPr wrap="none" lIns="0" tIns="0" rIns="0" bIns="0" anchor="ctr">
              <a:flatTx/>
            </a:bodyPr>
            <a:lstStyle/>
            <a:p>
              <a:pPr eaLnBrk="0" hangingPunct="0">
                <a:lnSpc>
                  <a:spcPct val="95000"/>
                </a:lnSpc>
              </a:pPr>
              <a:endParaRPr lang="en-US" sz="1200"/>
            </a:p>
          </p:txBody>
        </p:sp>
        <p:sp>
          <p:nvSpPr>
            <p:cNvPr id="22" name="Oval 12">
              <a:extLst>
                <a:ext uri="{FF2B5EF4-FFF2-40B4-BE49-F238E27FC236}">
                  <a16:creationId xmlns:a16="http://schemas.microsoft.com/office/drawing/2014/main" id="{E7450BD9-F176-4B87-A4F9-8AFD25C9E420}"/>
                </a:ext>
              </a:extLst>
            </p:cNvPr>
            <p:cNvSpPr>
              <a:spLocks noChangeArrowheads="1"/>
            </p:cNvSpPr>
            <p:nvPr/>
          </p:nvSpPr>
          <p:spPr bwMode="auto">
            <a:xfrm>
              <a:off x="4263" y="1600"/>
              <a:ext cx="88" cy="88"/>
            </a:xfrm>
            <a:prstGeom prst="ellipse">
              <a:avLst/>
            </a:prstGeom>
            <a:solidFill>
              <a:srgbClr val="669900"/>
            </a:solidFill>
            <a:ln w="9525">
              <a:round/>
              <a:headEnd/>
              <a:tailEnd/>
            </a:ln>
            <a:scene3d>
              <a:camera prst="legacyObliqueTopRight"/>
              <a:lightRig rig="legacyFlat3" dir="b"/>
            </a:scene3d>
            <a:sp3d prstMaterial="legacyPlastic">
              <a:bevelT w="13500" h="13500" prst="angle"/>
              <a:bevelB w="13500" h="13500" prst="angle"/>
              <a:extrusionClr>
                <a:srgbClr val="669900"/>
              </a:extrusionClr>
            </a:sp3d>
          </p:spPr>
          <p:txBody>
            <a:bodyPr wrap="none" lIns="0" tIns="0" rIns="0" bIns="0" anchor="ctr">
              <a:flatTx/>
            </a:bodyPr>
            <a:lstStyle/>
            <a:p>
              <a:pPr eaLnBrk="0" hangingPunct="0">
                <a:lnSpc>
                  <a:spcPct val="95000"/>
                </a:lnSpc>
              </a:pPr>
              <a:endParaRPr lang="en-US" sz="1200"/>
            </a:p>
          </p:txBody>
        </p:sp>
        <p:sp>
          <p:nvSpPr>
            <p:cNvPr id="23" name="Oval 13">
              <a:extLst>
                <a:ext uri="{FF2B5EF4-FFF2-40B4-BE49-F238E27FC236}">
                  <a16:creationId xmlns:a16="http://schemas.microsoft.com/office/drawing/2014/main" id="{B720D65B-F579-460F-A3BC-AB61045A4642}"/>
                </a:ext>
              </a:extLst>
            </p:cNvPr>
            <p:cNvSpPr>
              <a:spLocks noChangeArrowheads="1"/>
            </p:cNvSpPr>
            <p:nvPr/>
          </p:nvSpPr>
          <p:spPr bwMode="auto">
            <a:xfrm>
              <a:off x="3423" y="1594"/>
              <a:ext cx="88" cy="88"/>
            </a:xfrm>
            <a:prstGeom prst="ellipse">
              <a:avLst/>
            </a:prstGeom>
            <a:solidFill>
              <a:srgbClr val="669900"/>
            </a:solidFill>
            <a:ln w="9525">
              <a:round/>
              <a:headEnd/>
              <a:tailEnd/>
            </a:ln>
            <a:scene3d>
              <a:camera prst="legacyObliqueTopRight"/>
              <a:lightRig rig="legacyFlat3" dir="b"/>
            </a:scene3d>
            <a:sp3d prstMaterial="legacyPlastic">
              <a:bevelT w="13500" h="13500" prst="angle"/>
              <a:bevelB w="13500" h="13500" prst="angle"/>
              <a:extrusionClr>
                <a:srgbClr val="669900"/>
              </a:extrusionClr>
            </a:sp3d>
          </p:spPr>
          <p:txBody>
            <a:bodyPr wrap="none" lIns="0" tIns="0" rIns="0" bIns="0" anchor="ctr">
              <a:flatTx/>
            </a:bodyPr>
            <a:lstStyle/>
            <a:p>
              <a:pPr eaLnBrk="0" hangingPunct="0">
                <a:lnSpc>
                  <a:spcPct val="95000"/>
                </a:lnSpc>
              </a:pPr>
              <a:endParaRPr lang="en-US" sz="1200"/>
            </a:p>
          </p:txBody>
        </p:sp>
        <p:sp>
          <p:nvSpPr>
            <p:cNvPr id="24" name="Line 14">
              <a:extLst>
                <a:ext uri="{FF2B5EF4-FFF2-40B4-BE49-F238E27FC236}">
                  <a16:creationId xmlns:a16="http://schemas.microsoft.com/office/drawing/2014/main" id="{1DA2568A-C8B8-40A6-AF57-5C51F4471FAF}"/>
                </a:ext>
              </a:extLst>
            </p:cNvPr>
            <p:cNvSpPr>
              <a:spLocks noChangeShapeType="1"/>
            </p:cNvSpPr>
            <p:nvPr/>
          </p:nvSpPr>
          <p:spPr bwMode="auto">
            <a:xfrm flipH="1">
              <a:off x="3327" y="1167"/>
              <a:ext cx="1034" cy="1044"/>
            </a:xfrm>
            <a:prstGeom prst="line">
              <a:avLst/>
            </a:prstGeom>
            <a:noFill/>
            <a:ln w="6350">
              <a:solidFill>
                <a:schemeClr val="accent1"/>
              </a:solidFill>
              <a:round/>
              <a:headEnd/>
              <a:tailEnd type="stealth" w="med" len="med"/>
            </a:ln>
            <a:extLst>
              <a:ext uri="{909E8E84-426E-40DD-AFC4-6F175D3DCCD1}">
                <a14:hiddenFill xmlns:a14="http://schemas.microsoft.com/office/drawing/2010/main">
                  <a:noFill/>
                </a14:hiddenFill>
              </a:ext>
            </a:extLst>
          </p:spPr>
          <p:txBody>
            <a:bodyPr lIns="0" tIns="0" rIns="0" bIns="0"/>
            <a:lstStyle/>
            <a:p>
              <a:endParaRPr lang="en-US" sz="1200"/>
            </a:p>
          </p:txBody>
        </p:sp>
        <p:sp>
          <p:nvSpPr>
            <p:cNvPr id="25" name="Oval 15">
              <a:extLst>
                <a:ext uri="{FF2B5EF4-FFF2-40B4-BE49-F238E27FC236}">
                  <a16:creationId xmlns:a16="http://schemas.microsoft.com/office/drawing/2014/main" id="{F79BB64E-EAA7-40C5-B2C7-7F05CD4426A5}"/>
                </a:ext>
              </a:extLst>
            </p:cNvPr>
            <p:cNvSpPr>
              <a:spLocks noChangeArrowheads="1"/>
            </p:cNvSpPr>
            <p:nvPr/>
          </p:nvSpPr>
          <p:spPr bwMode="auto">
            <a:xfrm>
              <a:off x="3748" y="1689"/>
              <a:ext cx="88" cy="88"/>
            </a:xfrm>
            <a:prstGeom prst="ellipse">
              <a:avLst/>
            </a:prstGeom>
            <a:solidFill>
              <a:schemeClr val="bg2"/>
            </a:solidFill>
            <a:ln w="9525">
              <a:round/>
              <a:headEnd/>
              <a:tailEnd/>
            </a:ln>
            <a:scene3d>
              <a:camera prst="legacyObliqueTopRight"/>
              <a:lightRig rig="legacyFlat3" dir="b"/>
            </a:scene3d>
            <a:sp3d prstMaterial="legacyPlastic">
              <a:bevelT w="13500" h="13500" prst="angle"/>
              <a:bevelB w="13500" h="13500" prst="angle"/>
              <a:extrusionClr>
                <a:schemeClr val="bg2"/>
              </a:extrusionClr>
            </a:sp3d>
          </p:spPr>
          <p:txBody>
            <a:bodyPr wrap="none" lIns="0" tIns="0" rIns="0" bIns="0" anchor="ctr">
              <a:flatTx/>
            </a:bodyPr>
            <a:lstStyle/>
            <a:p>
              <a:pPr eaLnBrk="0" hangingPunct="0">
                <a:lnSpc>
                  <a:spcPct val="95000"/>
                </a:lnSpc>
              </a:pPr>
              <a:endParaRPr lang="en-US" sz="1200"/>
            </a:p>
          </p:txBody>
        </p:sp>
        <p:sp>
          <p:nvSpPr>
            <p:cNvPr id="26" name="Oval 16">
              <a:extLst>
                <a:ext uri="{FF2B5EF4-FFF2-40B4-BE49-F238E27FC236}">
                  <a16:creationId xmlns:a16="http://schemas.microsoft.com/office/drawing/2014/main" id="{C32D851E-A250-4EA4-8EE7-1755601874D2}"/>
                </a:ext>
              </a:extLst>
            </p:cNvPr>
            <p:cNvSpPr>
              <a:spLocks noChangeArrowheads="1"/>
            </p:cNvSpPr>
            <p:nvPr/>
          </p:nvSpPr>
          <p:spPr bwMode="auto">
            <a:xfrm>
              <a:off x="3951" y="1499"/>
              <a:ext cx="88" cy="88"/>
            </a:xfrm>
            <a:prstGeom prst="ellipse">
              <a:avLst/>
            </a:prstGeom>
            <a:solidFill>
              <a:schemeClr val="bg2"/>
            </a:solidFill>
            <a:ln w="9525">
              <a:round/>
              <a:headEnd/>
              <a:tailEnd/>
            </a:ln>
            <a:scene3d>
              <a:camera prst="legacyObliqueTopRight"/>
              <a:lightRig rig="legacyFlat3" dir="b"/>
            </a:scene3d>
            <a:sp3d prstMaterial="legacyPlastic">
              <a:bevelT w="13500" h="13500" prst="angle"/>
              <a:bevelB w="13500" h="13500" prst="angle"/>
              <a:extrusionClr>
                <a:schemeClr val="bg2"/>
              </a:extrusionClr>
            </a:sp3d>
          </p:spPr>
          <p:txBody>
            <a:bodyPr wrap="none" lIns="0" tIns="0" rIns="0" bIns="0" anchor="ctr">
              <a:flatTx/>
            </a:bodyPr>
            <a:lstStyle/>
            <a:p>
              <a:pPr eaLnBrk="0" hangingPunct="0">
                <a:lnSpc>
                  <a:spcPct val="95000"/>
                </a:lnSpc>
              </a:pPr>
              <a:endParaRPr lang="en-US" sz="1200"/>
            </a:p>
          </p:txBody>
        </p:sp>
        <p:sp>
          <p:nvSpPr>
            <p:cNvPr id="27" name="Text Box 17">
              <a:extLst>
                <a:ext uri="{FF2B5EF4-FFF2-40B4-BE49-F238E27FC236}">
                  <a16:creationId xmlns:a16="http://schemas.microsoft.com/office/drawing/2014/main" id="{2ED3D8B6-B314-4AB6-B286-944CD2815AB2}"/>
                </a:ext>
              </a:extLst>
            </p:cNvPr>
            <p:cNvSpPr txBox="1">
              <a:spLocks noChangeArrowheads="1"/>
            </p:cNvSpPr>
            <p:nvPr/>
          </p:nvSpPr>
          <p:spPr bwMode="auto">
            <a:xfrm>
              <a:off x="4479" y="1663"/>
              <a:ext cx="32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ct val="95000"/>
                </a:lnSpc>
                <a:defRPr sz="2300">
                  <a:solidFill>
                    <a:schemeClr val="accent1"/>
                  </a:solidFill>
                  <a:latin typeface="Arial" pitchFamily="34" charset="0"/>
                  <a:cs typeface="Arial" pitchFamily="34" charset="0"/>
                </a:defRPr>
              </a:lvl1pPr>
              <a:lvl2pPr marL="742950" indent="-285750" eaLnBrk="0" hangingPunct="0">
                <a:lnSpc>
                  <a:spcPct val="95000"/>
                </a:lnSpc>
                <a:defRPr sz="2300">
                  <a:solidFill>
                    <a:schemeClr val="accent1"/>
                  </a:solidFill>
                  <a:latin typeface="Arial" pitchFamily="34" charset="0"/>
                  <a:cs typeface="Arial" pitchFamily="34" charset="0"/>
                </a:defRPr>
              </a:lvl2pPr>
              <a:lvl3pPr marL="1143000" indent="-228600" eaLnBrk="0" hangingPunct="0">
                <a:lnSpc>
                  <a:spcPct val="95000"/>
                </a:lnSpc>
                <a:defRPr sz="2300">
                  <a:solidFill>
                    <a:schemeClr val="accent1"/>
                  </a:solidFill>
                  <a:latin typeface="Arial" pitchFamily="34" charset="0"/>
                  <a:cs typeface="Arial" pitchFamily="34" charset="0"/>
                </a:defRPr>
              </a:lvl3pPr>
              <a:lvl4pPr marL="1600200" indent="-228600" eaLnBrk="0" hangingPunct="0">
                <a:lnSpc>
                  <a:spcPct val="95000"/>
                </a:lnSpc>
                <a:defRPr sz="2300">
                  <a:solidFill>
                    <a:schemeClr val="accent1"/>
                  </a:solidFill>
                  <a:latin typeface="Arial" pitchFamily="34" charset="0"/>
                  <a:cs typeface="Arial" pitchFamily="34" charset="0"/>
                </a:defRPr>
              </a:lvl4pPr>
              <a:lvl5pPr marL="2057400" indent="-228600" eaLnBrk="0" hangingPunct="0">
                <a:lnSpc>
                  <a:spcPct val="95000"/>
                </a:lnSpc>
                <a:defRPr sz="2300">
                  <a:solidFill>
                    <a:schemeClr val="accent1"/>
                  </a:solidFill>
                  <a:latin typeface="Arial" pitchFamily="34" charset="0"/>
                  <a:cs typeface="Arial" pitchFamily="34" charset="0"/>
                </a:defRPr>
              </a:lvl5pPr>
              <a:lvl6pPr marL="25146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6pPr>
              <a:lvl7pPr marL="29718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7pPr>
              <a:lvl8pPr marL="34290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8pPr>
              <a:lvl9pPr marL="38862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9pPr>
            </a:lstStyle>
            <a:p>
              <a:r>
                <a:rPr lang="en-US" sz="1200"/>
                <a:t>Focus</a:t>
              </a:r>
            </a:p>
          </p:txBody>
        </p:sp>
        <p:sp>
          <p:nvSpPr>
            <p:cNvPr id="28" name="Text Box 18">
              <a:extLst>
                <a:ext uri="{FF2B5EF4-FFF2-40B4-BE49-F238E27FC236}">
                  <a16:creationId xmlns:a16="http://schemas.microsoft.com/office/drawing/2014/main" id="{458CA430-83C0-44C4-B646-60B15D67F7F9}"/>
                </a:ext>
              </a:extLst>
            </p:cNvPr>
            <p:cNvSpPr txBox="1">
              <a:spLocks noChangeArrowheads="1"/>
            </p:cNvSpPr>
            <p:nvPr/>
          </p:nvSpPr>
          <p:spPr bwMode="auto">
            <a:xfrm>
              <a:off x="3903" y="958"/>
              <a:ext cx="27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ct val="95000"/>
                </a:lnSpc>
                <a:defRPr sz="2300">
                  <a:solidFill>
                    <a:schemeClr val="accent1"/>
                  </a:solidFill>
                  <a:latin typeface="Arial" pitchFamily="34" charset="0"/>
                  <a:cs typeface="Arial" pitchFamily="34" charset="0"/>
                </a:defRPr>
              </a:lvl1pPr>
              <a:lvl2pPr marL="742950" indent="-285750" eaLnBrk="0" hangingPunct="0">
                <a:lnSpc>
                  <a:spcPct val="95000"/>
                </a:lnSpc>
                <a:defRPr sz="2300">
                  <a:solidFill>
                    <a:schemeClr val="accent1"/>
                  </a:solidFill>
                  <a:latin typeface="Arial" pitchFamily="34" charset="0"/>
                  <a:cs typeface="Arial" pitchFamily="34" charset="0"/>
                </a:defRPr>
              </a:lvl2pPr>
              <a:lvl3pPr marL="1143000" indent="-228600" eaLnBrk="0" hangingPunct="0">
                <a:lnSpc>
                  <a:spcPct val="95000"/>
                </a:lnSpc>
                <a:defRPr sz="2300">
                  <a:solidFill>
                    <a:schemeClr val="accent1"/>
                  </a:solidFill>
                  <a:latin typeface="Arial" pitchFamily="34" charset="0"/>
                  <a:cs typeface="Arial" pitchFamily="34" charset="0"/>
                </a:defRPr>
              </a:lvl3pPr>
              <a:lvl4pPr marL="1600200" indent="-228600" eaLnBrk="0" hangingPunct="0">
                <a:lnSpc>
                  <a:spcPct val="95000"/>
                </a:lnSpc>
                <a:defRPr sz="2300">
                  <a:solidFill>
                    <a:schemeClr val="accent1"/>
                  </a:solidFill>
                  <a:latin typeface="Arial" pitchFamily="34" charset="0"/>
                  <a:cs typeface="Arial" pitchFamily="34" charset="0"/>
                </a:defRPr>
              </a:lvl4pPr>
              <a:lvl5pPr marL="2057400" indent="-228600" eaLnBrk="0" hangingPunct="0">
                <a:lnSpc>
                  <a:spcPct val="95000"/>
                </a:lnSpc>
                <a:defRPr sz="2300">
                  <a:solidFill>
                    <a:schemeClr val="accent1"/>
                  </a:solidFill>
                  <a:latin typeface="Arial" pitchFamily="34" charset="0"/>
                  <a:cs typeface="Arial" pitchFamily="34" charset="0"/>
                </a:defRPr>
              </a:lvl5pPr>
              <a:lvl6pPr marL="25146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6pPr>
              <a:lvl7pPr marL="29718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7pPr>
              <a:lvl8pPr marL="34290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8pPr>
              <a:lvl9pPr marL="38862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9pPr>
            </a:lstStyle>
            <a:p>
              <a:r>
                <a:rPr lang="en-US" sz="1200"/>
                <a:t>Dose</a:t>
              </a:r>
            </a:p>
          </p:txBody>
        </p:sp>
        <p:sp>
          <p:nvSpPr>
            <p:cNvPr id="29" name="Text Box 19">
              <a:extLst>
                <a:ext uri="{FF2B5EF4-FFF2-40B4-BE49-F238E27FC236}">
                  <a16:creationId xmlns:a16="http://schemas.microsoft.com/office/drawing/2014/main" id="{0B2A1DE0-9377-421C-95B8-9CC7C0B83BBE}"/>
                </a:ext>
              </a:extLst>
            </p:cNvPr>
            <p:cNvSpPr txBox="1">
              <a:spLocks noChangeArrowheads="1"/>
            </p:cNvSpPr>
            <p:nvPr/>
          </p:nvSpPr>
          <p:spPr bwMode="auto">
            <a:xfrm rot="18900000">
              <a:off x="3392" y="2123"/>
              <a:ext cx="22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ct val="95000"/>
                </a:lnSpc>
                <a:defRPr sz="2300">
                  <a:solidFill>
                    <a:schemeClr val="accent1"/>
                  </a:solidFill>
                  <a:latin typeface="Arial" pitchFamily="34" charset="0"/>
                  <a:cs typeface="Arial" pitchFamily="34" charset="0"/>
                </a:defRPr>
              </a:lvl1pPr>
              <a:lvl2pPr marL="742950" indent="-285750" eaLnBrk="0" hangingPunct="0">
                <a:lnSpc>
                  <a:spcPct val="95000"/>
                </a:lnSpc>
                <a:defRPr sz="2300">
                  <a:solidFill>
                    <a:schemeClr val="accent1"/>
                  </a:solidFill>
                  <a:latin typeface="Arial" pitchFamily="34" charset="0"/>
                  <a:cs typeface="Arial" pitchFamily="34" charset="0"/>
                </a:defRPr>
              </a:lvl2pPr>
              <a:lvl3pPr marL="1143000" indent="-228600" eaLnBrk="0" hangingPunct="0">
                <a:lnSpc>
                  <a:spcPct val="95000"/>
                </a:lnSpc>
                <a:defRPr sz="2300">
                  <a:solidFill>
                    <a:schemeClr val="accent1"/>
                  </a:solidFill>
                  <a:latin typeface="Arial" pitchFamily="34" charset="0"/>
                  <a:cs typeface="Arial" pitchFamily="34" charset="0"/>
                </a:defRPr>
              </a:lvl3pPr>
              <a:lvl4pPr marL="1600200" indent="-228600" eaLnBrk="0" hangingPunct="0">
                <a:lnSpc>
                  <a:spcPct val="95000"/>
                </a:lnSpc>
                <a:defRPr sz="2300">
                  <a:solidFill>
                    <a:schemeClr val="accent1"/>
                  </a:solidFill>
                  <a:latin typeface="Arial" pitchFamily="34" charset="0"/>
                  <a:cs typeface="Arial" pitchFamily="34" charset="0"/>
                </a:defRPr>
              </a:lvl4pPr>
              <a:lvl5pPr marL="2057400" indent="-228600" eaLnBrk="0" hangingPunct="0">
                <a:lnSpc>
                  <a:spcPct val="95000"/>
                </a:lnSpc>
                <a:defRPr sz="2300">
                  <a:solidFill>
                    <a:schemeClr val="accent1"/>
                  </a:solidFill>
                  <a:latin typeface="Arial" pitchFamily="34" charset="0"/>
                  <a:cs typeface="Arial" pitchFamily="34" charset="0"/>
                </a:defRPr>
              </a:lvl5pPr>
              <a:lvl6pPr marL="25146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6pPr>
              <a:lvl7pPr marL="29718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7pPr>
              <a:lvl8pPr marL="34290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8pPr>
              <a:lvl9pPr marL="38862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9pPr>
            </a:lstStyle>
            <a:p>
              <a:r>
                <a:rPr lang="en-US" sz="1200"/>
                <a:t>Bias</a:t>
              </a:r>
            </a:p>
          </p:txBody>
        </p:sp>
        <p:sp>
          <p:nvSpPr>
            <p:cNvPr id="30" name="Oval 20">
              <a:extLst>
                <a:ext uri="{FF2B5EF4-FFF2-40B4-BE49-F238E27FC236}">
                  <a16:creationId xmlns:a16="http://schemas.microsoft.com/office/drawing/2014/main" id="{94A58B36-6813-4B03-869D-A4169388EFF3}"/>
                </a:ext>
              </a:extLst>
            </p:cNvPr>
            <p:cNvSpPr>
              <a:spLocks noChangeArrowheads="1"/>
            </p:cNvSpPr>
            <p:nvPr/>
          </p:nvSpPr>
          <p:spPr bwMode="auto">
            <a:xfrm>
              <a:off x="3829" y="1600"/>
              <a:ext cx="88" cy="88"/>
            </a:xfrm>
            <a:prstGeom prst="ellipse">
              <a:avLst/>
            </a:prstGeom>
            <a:solidFill>
              <a:schemeClr val="accent2"/>
            </a:solidFill>
            <a:ln w="9525">
              <a:round/>
              <a:headEnd/>
              <a:tailEnd/>
            </a:ln>
            <a:scene3d>
              <a:camera prst="legacyObliqueTopRight"/>
              <a:lightRig rig="legacyFlat3" dir="b"/>
            </a:scene3d>
            <a:sp3d prstMaterial="legacyPlastic">
              <a:bevelT w="13500" h="13500" prst="angle"/>
              <a:bevelB w="13500" h="13500" prst="angle"/>
              <a:extrusionClr>
                <a:schemeClr val="accent2"/>
              </a:extrusionClr>
            </a:sp3d>
          </p:spPr>
          <p:txBody>
            <a:bodyPr wrap="none" lIns="0" tIns="0" rIns="0" bIns="0" anchor="ctr">
              <a:flatTx/>
            </a:bodyPr>
            <a:lstStyle/>
            <a:p>
              <a:pPr eaLnBrk="0" hangingPunct="0">
                <a:lnSpc>
                  <a:spcPct val="95000"/>
                </a:lnSpc>
              </a:pPr>
              <a:endParaRPr lang="en-US" sz="1200"/>
            </a:p>
          </p:txBody>
        </p:sp>
        <p:sp>
          <p:nvSpPr>
            <p:cNvPr id="31" name="Oval 21">
              <a:extLst>
                <a:ext uri="{FF2B5EF4-FFF2-40B4-BE49-F238E27FC236}">
                  <a16:creationId xmlns:a16="http://schemas.microsoft.com/office/drawing/2014/main" id="{5C1B5F98-C610-4B6B-95FC-454A1E8731DB}"/>
                </a:ext>
              </a:extLst>
            </p:cNvPr>
            <p:cNvSpPr>
              <a:spLocks noChangeArrowheads="1"/>
            </p:cNvSpPr>
            <p:nvPr/>
          </p:nvSpPr>
          <p:spPr bwMode="auto">
            <a:xfrm>
              <a:off x="4188" y="2068"/>
              <a:ext cx="88" cy="88"/>
            </a:xfrm>
            <a:prstGeom prst="ellipse">
              <a:avLst/>
            </a:prstGeom>
            <a:solidFill>
              <a:schemeClr val="accent2"/>
            </a:solidFill>
            <a:ln w="9525">
              <a:round/>
              <a:headEnd/>
              <a:tailEnd/>
            </a:ln>
            <a:scene3d>
              <a:camera prst="legacyObliqueTopRight"/>
              <a:lightRig rig="legacyFlat3" dir="b"/>
            </a:scene3d>
            <a:sp3d prstMaterial="legacyPlastic">
              <a:bevelT w="13500" h="13500" prst="angle"/>
              <a:bevelB w="13500" h="13500" prst="angle"/>
              <a:extrusionClr>
                <a:schemeClr val="accent2"/>
              </a:extrusionClr>
            </a:sp3d>
          </p:spPr>
          <p:txBody>
            <a:bodyPr wrap="none" lIns="0" tIns="0" rIns="0" bIns="0" anchor="ctr">
              <a:flatTx/>
            </a:bodyPr>
            <a:lstStyle/>
            <a:p>
              <a:pPr eaLnBrk="0" hangingPunct="0">
                <a:lnSpc>
                  <a:spcPct val="95000"/>
                </a:lnSpc>
              </a:pPr>
              <a:endParaRPr lang="en-US" sz="1200"/>
            </a:p>
          </p:txBody>
        </p:sp>
        <p:sp>
          <p:nvSpPr>
            <p:cNvPr id="32" name="Text Box 22">
              <a:extLst>
                <a:ext uri="{FF2B5EF4-FFF2-40B4-BE49-F238E27FC236}">
                  <a16:creationId xmlns:a16="http://schemas.microsoft.com/office/drawing/2014/main" id="{C80943C8-CFAA-435F-BC70-3BE540E7FA24}"/>
                </a:ext>
              </a:extLst>
            </p:cNvPr>
            <p:cNvSpPr txBox="1">
              <a:spLocks noChangeArrowheads="1"/>
            </p:cNvSpPr>
            <p:nvPr/>
          </p:nvSpPr>
          <p:spPr bwMode="auto">
            <a:xfrm>
              <a:off x="4303" y="2046"/>
              <a:ext cx="102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ct val="95000"/>
                </a:lnSpc>
                <a:defRPr sz="2300">
                  <a:solidFill>
                    <a:schemeClr val="accent1"/>
                  </a:solidFill>
                  <a:latin typeface="Arial" pitchFamily="34" charset="0"/>
                  <a:cs typeface="Arial" pitchFamily="34" charset="0"/>
                </a:defRPr>
              </a:lvl1pPr>
              <a:lvl2pPr marL="742950" indent="-285750" eaLnBrk="0" hangingPunct="0">
                <a:lnSpc>
                  <a:spcPct val="95000"/>
                </a:lnSpc>
                <a:defRPr sz="2300">
                  <a:solidFill>
                    <a:schemeClr val="accent1"/>
                  </a:solidFill>
                  <a:latin typeface="Arial" pitchFamily="34" charset="0"/>
                  <a:cs typeface="Arial" pitchFamily="34" charset="0"/>
                </a:defRPr>
              </a:lvl2pPr>
              <a:lvl3pPr marL="1143000" indent="-228600" eaLnBrk="0" hangingPunct="0">
                <a:lnSpc>
                  <a:spcPct val="95000"/>
                </a:lnSpc>
                <a:defRPr sz="2300">
                  <a:solidFill>
                    <a:schemeClr val="accent1"/>
                  </a:solidFill>
                  <a:latin typeface="Arial" pitchFamily="34" charset="0"/>
                  <a:cs typeface="Arial" pitchFamily="34" charset="0"/>
                </a:defRPr>
              </a:lvl3pPr>
              <a:lvl4pPr marL="1600200" indent="-228600" eaLnBrk="0" hangingPunct="0">
                <a:lnSpc>
                  <a:spcPct val="95000"/>
                </a:lnSpc>
                <a:defRPr sz="2300">
                  <a:solidFill>
                    <a:schemeClr val="accent1"/>
                  </a:solidFill>
                  <a:latin typeface="Arial" pitchFamily="34" charset="0"/>
                  <a:cs typeface="Arial" pitchFamily="34" charset="0"/>
                </a:defRPr>
              </a:lvl4pPr>
              <a:lvl5pPr marL="2057400" indent="-228600" eaLnBrk="0" hangingPunct="0">
                <a:lnSpc>
                  <a:spcPct val="95000"/>
                </a:lnSpc>
                <a:defRPr sz="2300">
                  <a:solidFill>
                    <a:schemeClr val="accent1"/>
                  </a:solidFill>
                  <a:latin typeface="Arial" pitchFamily="34" charset="0"/>
                  <a:cs typeface="Arial" pitchFamily="34" charset="0"/>
                </a:defRPr>
              </a:lvl5pPr>
              <a:lvl6pPr marL="25146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6pPr>
              <a:lvl7pPr marL="29718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7pPr>
              <a:lvl8pPr marL="34290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8pPr>
              <a:lvl9pPr marL="38862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9pPr>
            </a:lstStyle>
            <a:p>
              <a:r>
                <a:rPr lang="en-US" sz="1100"/>
                <a:t>Best focus, best dose</a:t>
              </a:r>
            </a:p>
          </p:txBody>
        </p:sp>
        <p:sp>
          <p:nvSpPr>
            <p:cNvPr id="33" name="Oval 23">
              <a:extLst>
                <a:ext uri="{FF2B5EF4-FFF2-40B4-BE49-F238E27FC236}">
                  <a16:creationId xmlns:a16="http://schemas.microsoft.com/office/drawing/2014/main" id="{DAFCE973-1499-4012-A02D-BFE555C5DD85}"/>
                </a:ext>
              </a:extLst>
            </p:cNvPr>
            <p:cNvSpPr>
              <a:spLocks noChangeArrowheads="1"/>
            </p:cNvSpPr>
            <p:nvPr/>
          </p:nvSpPr>
          <p:spPr bwMode="auto">
            <a:xfrm>
              <a:off x="4188" y="2209"/>
              <a:ext cx="88" cy="88"/>
            </a:xfrm>
            <a:prstGeom prst="ellipse">
              <a:avLst/>
            </a:prstGeom>
            <a:solidFill>
              <a:srgbClr val="669900"/>
            </a:solidFill>
            <a:ln w="9525">
              <a:round/>
              <a:headEnd/>
              <a:tailEnd/>
            </a:ln>
            <a:scene3d>
              <a:camera prst="legacyObliqueTopRight"/>
              <a:lightRig rig="legacyFlat3" dir="b"/>
            </a:scene3d>
            <a:sp3d prstMaterial="legacyPlastic">
              <a:bevelT w="13500" h="13500" prst="angle"/>
              <a:bevelB w="13500" h="13500" prst="angle"/>
              <a:extrusionClr>
                <a:srgbClr val="669900"/>
              </a:extrusionClr>
            </a:sp3d>
          </p:spPr>
          <p:txBody>
            <a:bodyPr wrap="none" lIns="0" tIns="0" rIns="0" bIns="0" anchor="ctr">
              <a:flatTx/>
            </a:bodyPr>
            <a:lstStyle/>
            <a:p>
              <a:pPr eaLnBrk="0" hangingPunct="0">
                <a:lnSpc>
                  <a:spcPct val="95000"/>
                </a:lnSpc>
              </a:pPr>
              <a:endParaRPr lang="en-US" sz="1200"/>
            </a:p>
          </p:txBody>
        </p:sp>
        <p:sp>
          <p:nvSpPr>
            <p:cNvPr id="34" name="Text Box 24">
              <a:extLst>
                <a:ext uri="{FF2B5EF4-FFF2-40B4-BE49-F238E27FC236}">
                  <a16:creationId xmlns:a16="http://schemas.microsoft.com/office/drawing/2014/main" id="{39F0550A-8825-40EE-A82D-643D753A1E3E}"/>
                </a:ext>
              </a:extLst>
            </p:cNvPr>
            <p:cNvSpPr txBox="1">
              <a:spLocks noChangeArrowheads="1"/>
            </p:cNvSpPr>
            <p:nvPr/>
          </p:nvSpPr>
          <p:spPr bwMode="auto">
            <a:xfrm>
              <a:off x="4303" y="2187"/>
              <a:ext cx="39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ct val="95000"/>
                </a:lnSpc>
                <a:defRPr sz="2300">
                  <a:solidFill>
                    <a:schemeClr val="accent1"/>
                  </a:solidFill>
                  <a:latin typeface="Arial" pitchFamily="34" charset="0"/>
                  <a:cs typeface="Arial" pitchFamily="34" charset="0"/>
                </a:defRPr>
              </a:lvl1pPr>
              <a:lvl2pPr marL="742950" indent="-285750" eaLnBrk="0" hangingPunct="0">
                <a:lnSpc>
                  <a:spcPct val="95000"/>
                </a:lnSpc>
                <a:defRPr sz="2300">
                  <a:solidFill>
                    <a:schemeClr val="accent1"/>
                  </a:solidFill>
                  <a:latin typeface="Arial" pitchFamily="34" charset="0"/>
                  <a:cs typeface="Arial" pitchFamily="34" charset="0"/>
                </a:defRPr>
              </a:lvl2pPr>
              <a:lvl3pPr marL="1143000" indent="-228600" eaLnBrk="0" hangingPunct="0">
                <a:lnSpc>
                  <a:spcPct val="95000"/>
                </a:lnSpc>
                <a:defRPr sz="2300">
                  <a:solidFill>
                    <a:schemeClr val="accent1"/>
                  </a:solidFill>
                  <a:latin typeface="Arial" pitchFamily="34" charset="0"/>
                  <a:cs typeface="Arial" pitchFamily="34" charset="0"/>
                </a:defRPr>
              </a:lvl3pPr>
              <a:lvl4pPr marL="1600200" indent="-228600" eaLnBrk="0" hangingPunct="0">
                <a:lnSpc>
                  <a:spcPct val="95000"/>
                </a:lnSpc>
                <a:defRPr sz="2300">
                  <a:solidFill>
                    <a:schemeClr val="accent1"/>
                  </a:solidFill>
                  <a:latin typeface="Arial" pitchFamily="34" charset="0"/>
                  <a:cs typeface="Arial" pitchFamily="34" charset="0"/>
                </a:defRPr>
              </a:lvl4pPr>
              <a:lvl5pPr marL="2057400" indent="-228600" eaLnBrk="0" hangingPunct="0">
                <a:lnSpc>
                  <a:spcPct val="95000"/>
                </a:lnSpc>
                <a:defRPr sz="2300">
                  <a:solidFill>
                    <a:schemeClr val="accent1"/>
                  </a:solidFill>
                  <a:latin typeface="Arial" pitchFamily="34" charset="0"/>
                  <a:cs typeface="Arial" pitchFamily="34" charset="0"/>
                </a:defRPr>
              </a:lvl5pPr>
              <a:lvl6pPr marL="25146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6pPr>
              <a:lvl7pPr marL="29718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7pPr>
              <a:lvl8pPr marL="34290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8pPr>
              <a:lvl9pPr marL="38862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9pPr>
            </a:lstStyle>
            <a:p>
              <a:r>
                <a:rPr lang="en-US" sz="1100"/>
                <a:t>Defocus</a:t>
              </a:r>
            </a:p>
          </p:txBody>
        </p:sp>
        <p:sp>
          <p:nvSpPr>
            <p:cNvPr id="35" name="Oval 25">
              <a:extLst>
                <a:ext uri="{FF2B5EF4-FFF2-40B4-BE49-F238E27FC236}">
                  <a16:creationId xmlns:a16="http://schemas.microsoft.com/office/drawing/2014/main" id="{87FC2F2C-B7E9-46AF-BED3-E2C7EE78FFE5}"/>
                </a:ext>
              </a:extLst>
            </p:cNvPr>
            <p:cNvSpPr>
              <a:spLocks noChangeArrowheads="1"/>
            </p:cNvSpPr>
            <p:nvPr/>
          </p:nvSpPr>
          <p:spPr bwMode="auto">
            <a:xfrm>
              <a:off x="4188" y="2358"/>
              <a:ext cx="88" cy="88"/>
            </a:xfrm>
            <a:prstGeom prst="ellipse">
              <a:avLst/>
            </a:prstGeom>
            <a:solidFill>
              <a:schemeClr val="folHlink"/>
            </a:solidFill>
            <a:ln w="9525">
              <a:round/>
              <a:headEnd/>
              <a:tailEnd/>
            </a:ln>
            <a:scene3d>
              <a:camera prst="legacyObliqueTopRight"/>
              <a:lightRig rig="legacyFlat3" dir="b"/>
            </a:scene3d>
            <a:sp3d prstMaterial="legacyPlastic">
              <a:bevelT w="13500" h="13500" prst="angle"/>
              <a:bevelB w="13500" h="13500" prst="angle"/>
              <a:extrusionClr>
                <a:schemeClr val="folHlink"/>
              </a:extrusionClr>
            </a:sp3d>
          </p:spPr>
          <p:txBody>
            <a:bodyPr wrap="none" lIns="0" tIns="0" rIns="0" bIns="0" anchor="ctr">
              <a:flatTx/>
            </a:bodyPr>
            <a:lstStyle/>
            <a:p>
              <a:pPr eaLnBrk="0" hangingPunct="0">
                <a:lnSpc>
                  <a:spcPct val="95000"/>
                </a:lnSpc>
              </a:pPr>
              <a:endParaRPr lang="en-US" sz="1200"/>
            </a:p>
          </p:txBody>
        </p:sp>
        <p:sp>
          <p:nvSpPr>
            <p:cNvPr id="36" name="Text Box 26">
              <a:extLst>
                <a:ext uri="{FF2B5EF4-FFF2-40B4-BE49-F238E27FC236}">
                  <a16:creationId xmlns:a16="http://schemas.microsoft.com/office/drawing/2014/main" id="{4A4E3B6C-E389-474F-B16B-46A4820A4712}"/>
                </a:ext>
              </a:extLst>
            </p:cNvPr>
            <p:cNvSpPr txBox="1">
              <a:spLocks noChangeArrowheads="1"/>
            </p:cNvSpPr>
            <p:nvPr/>
          </p:nvSpPr>
          <p:spPr bwMode="auto">
            <a:xfrm>
              <a:off x="4303" y="2336"/>
              <a:ext cx="50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ct val="95000"/>
                </a:lnSpc>
                <a:defRPr sz="2300">
                  <a:solidFill>
                    <a:schemeClr val="accent1"/>
                  </a:solidFill>
                  <a:latin typeface="Arial" pitchFamily="34" charset="0"/>
                  <a:cs typeface="Arial" pitchFamily="34" charset="0"/>
                </a:defRPr>
              </a:lvl1pPr>
              <a:lvl2pPr marL="742950" indent="-285750" eaLnBrk="0" hangingPunct="0">
                <a:lnSpc>
                  <a:spcPct val="95000"/>
                </a:lnSpc>
                <a:defRPr sz="2300">
                  <a:solidFill>
                    <a:schemeClr val="accent1"/>
                  </a:solidFill>
                  <a:latin typeface="Arial" pitchFamily="34" charset="0"/>
                  <a:cs typeface="Arial" pitchFamily="34" charset="0"/>
                </a:defRPr>
              </a:lvl2pPr>
              <a:lvl3pPr marL="1143000" indent="-228600" eaLnBrk="0" hangingPunct="0">
                <a:lnSpc>
                  <a:spcPct val="95000"/>
                </a:lnSpc>
                <a:defRPr sz="2300">
                  <a:solidFill>
                    <a:schemeClr val="accent1"/>
                  </a:solidFill>
                  <a:latin typeface="Arial" pitchFamily="34" charset="0"/>
                  <a:cs typeface="Arial" pitchFamily="34" charset="0"/>
                </a:defRPr>
              </a:lvl3pPr>
              <a:lvl4pPr marL="1600200" indent="-228600" eaLnBrk="0" hangingPunct="0">
                <a:lnSpc>
                  <a:spcPct val="95000"/>
                </a:lnSpc>
                <a:defRPr sz="2300">
                  <a:solidFill>
                    <a:schemeClr val="accent1"/>
                  </a:solidFill>
                  <a:latin typeface="Arial" pitchFamily="34" charset="0"/>
                  <a:cs typeface="Arial" pitchFamily="34" charset="0"/>
                </a:defRPr>
              </a:lvl4pPr>
              <a:lvl5pPr marL="2057400" indent="-228600" eaLnBrk="0" hangingPunct="0">
                <a:lnSpc>
                  <a:spcPct val="95000"/>
                </a:lnSpc>
                <a:defRPr sz="2300">
                  <a:solidFill>
                    <a:schemeClr val="accent1"/>
                  </a:solidFill>
                  <a:latin typeface="Arial" pitchFamily="34" charset="0"/>
                  <a:cs typeface="Arial" pitchFamily="34" charset="0"/>
                </a:defRPr>
              </a:lvl5pPr>
              <a:lvl6pPr marL="25146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6pPr>
              <a:lvl7pPr marL="29718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7pPr>
              <a:lvl8pPr marL="34290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8pPr>
              <a:lvl9pPr marL="38862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9pPr>
            </a:lstStyle>
            <a:p>
              <a:r>
                <a:rPr lang="en-US" sz="1100"/>
                <a:t>Dose error</a:t>
              </a:r>
            </a:p>
          </p:txBody>
        </p:sp>
        <p:sp>
          <p:nvSpPr>
            <p:cNvPr id="37" name="Oval 27">
              <a:extLst>
                <a:ext uri="{FF2B5EF4-FFF2-40B4-BE49-F238E27FC236}">
                  <a16:creationId xmlns:a16="http://schemas.microsoft.com/office/drawing/2014/main" id="{4945A430-8D24-4613-9234-1CAC0CDFFCCB}"/>
                </a:ext>
              </a:extLst>
            </p:cNvPr>
            <p:cNvSpPr>
              <a:spLocks noChangeArrowheads="1"/>
            </p:cNvSpPr>
            <p:nvPr/>
          </p:nvSpPr>
          <p:spPr bwMode="auto">
            <a:xfrm>
              <a:off x="4188" y="2501"/>
              <a:ext cx="88" cy="88"/>
            </a:xfrm>
            <a:prstGeom prst="ellipse">
              <a:avLst/>
            </a:prstGeom>
            <a:solidFill>
              <a:schemeClr val="bg2"/>
            </a:solidFill>
            <a:ln w="9525">
              <a:round/>
              <a:headEnd/>
              <a:tailEnd/>
            </a:ln>
            <a:scene3d>
              <a:camera prst="legacyObliqueTopRight"/>
              <a:lightRig rig="legacyFlat3" dir="b"/>
            </a:scene3d>
            <a:sp3d prstMaterial="legacyPlastic">
              <a:bevelT w="13500" h="13500" prst="angle"/>
              <a:bevelB w="13500" h="13500" prst="angle"/>
              <a:extrusionClr>
                <a:schemeClr val="bg2"/>
              </a:extrusionClr>
            </a:sp3d>
          </p:spPr>
          <p:txBody>
            <a:bodyPr wrap="none" lIns="0" tIns="0" rIns="0" bIns="0" anchor="ctr">
              <a:flatTx/>
            </a:bodyPr>
            <a:lstStyle/>
            <a:p>
              <a:pPr eaLnBrk="0" hangingPunct="0">
                <a:lnSpc>
                  <a:spcPct val="95000"/>
                </a:lnSpc>
              </a:pPr>
              <a:endParaRPr lang="en-US" sz="1200"/>
            </a:p>
          </p:txBody>
        </p:sp>
        <p:sp>
          <p:nvSpPr>
            <p:cNvPr id="38" name="Text Box 28">
              <a:extLst>
                <a:ext uri="{FF2B5EF4-FFF2-40B4-BE49-F238E27FC236}">
                  <a16:creationId xmlns:a16="http://schemas.microsoft.com/office/drawing/2014/main" id="{DC3E39D5-5B1B-402B-9EEF-E05B153FC513}"/>
                </a:ext>
              </a:extLst>
            </p:cNvPr>
            <p:cNvSpPr txBox="1">
              <a:spLocks noChangeArrowheads="1"/>
            </p:cNvSpPr>
            <p:nvPr/>
          </p:nvSpPr>
          <p:spPr bwMode="auto">
            <a:xfrm>
              <a:off x="4303" y="2479"/>
              <a:ext cx="48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ct val="95000"/>
                </a:lnSpc>
                <a:defRPr sz="2300">
                  <a:solidFill>
                    <a:schemeClr val="accent1"/>
                  </a:solidFill>
                  <a:latin typeface="Arial" pitchFamily="34" charset="0"/>
                  <a:cs typeface="Arial" pitchFamily="34" charset="0"/>
                </a:defRPr>
              </a:lvl1pPr>
              <a:lvl2pPr marL="742950" indent="-285750" eaLnBrk="0" hangingPunct="0">
                <a:lnSpc>
                  <a:spcPct val="95000"/>
                </a:lnSpc>
                <a:defRPr sz="2300">
                  <a:solidFill>
                    <a:schemeClr val="accent1"/>
                  </a:solidFill>
                  <a:latin typeface="Arial" pitchFamily="34" charset="0"/>
                  <a:cs typeface="Arial" pitchFamily="34" charset="0"/>
                </a:defRPr>
              </a:lvl2pPr>
              <a:lvl3pPr marL="1143000" indent="-228600" eaLnBrk="0" hangingPunct="0">
                <a:lnSpc>
                  <a:spcPct val="95000"/>
                </a:lnSpc>
                <a:defRPr sz="2300">
                  <a:solidFill>
                    <a:schemeClr val="accent1"/>
                  </a:solidFill>
                  <a:latin typeface="Arial" pitchFamily="34" charset="0"/>
                  <a:cs typeface="Arial" pitchFamily="34" charset="0"/>
                </a:defRPr>
              </a:lvl3pPr>
              <a:lvl4pPr marL="1600200" indent="-228600" eaLnBrk="0" hangingPunct="0">
                <a:lnSpc>
                  <a:spcPct val="95000"/>
                </a:lnSpc>
                <a:defRPr sz="2300">
                  <a:solidFill>
                    <a:schemeClr val="accent1"/>
                  </a:solidFill>
                  <a:latin typeface="Arial" pitchFamily="34" charset="0"/>
                  <a:cs typeface="Arial" pitchFamily="34" charset="0"/>
                </a:defRPr>
              </a:lvl4pPr>
              <a:lvl5pPr marL="2057400" indent="-228600" eaLnBrk="0" hangingPunct="0">
                <a:lnSpc>
                  <a:spcPct val="95000"/>
                </a:lnSpc>
                <a:defRPr sz="2300">
                  <a:solidFill>
                    <a:schemeClr val="accent1"/>
                  </a:solidFill>
                  <a:latin typeface="Arial" pitchFamily="34" charset="0"/>
                  <a:cs typeface="Arial" pitchFamily="34" charset="0"/>
                </a:defRPr>
              </a:lvl5pPr>
              <a:lvl6pPr marL="25146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6pPr>
              <a:lvl7pPr marL="29718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7pPr>
              <a:lvl8pPr marL="34290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8pPr>
              <a:lvl9pPr marL="3886200" indent="-228600" eaLnBrk="0" fontAlgn="base" hangingPunct="0">
                <a:lnSpc>
                  <a:spcPct val="95000"/>
                </a:lnSpc>
                <a:spcBef>
                  <a:spcPct val="0"/>
                </a:spcBef>
                <a:spcAft>
                  <a:spcPct val="0"/>
                </a:spcAft>
                <a:defRPr sz="2300">
                  <a:solidFill>
                    <a:schemeClr val="accent1"/>
                  </a:solidFill>
                  <a:latin typeface="Arial" pitchFamily="34" charset="0"/>
                  <a:cs typeface="Arial" pitchFamily="34" charset="0"/>
                </a:defRPr>
              </a:lvl9pPr>
            </a:lstStyle>
            <a:p>
              <a:r>
                <a:rPr lang="en-US" sz="1100"/>
                <a:t>Mask bias</a:t>
              </a:r>
            </a:p>
          </p:txBody>
        </p:sp>
      </p:grpSp>
    </p:spTree>
    <p:extLst>
      <p:ext uri="{BB962C8B-B14F-4D97-AF65-F5344CB8AC3E}">
        <p14:creationId xmlns:p14="http://schemas.microsoft.com/office/powerpoint/2010/main" val="3772222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4CFE6E-D582-46EA-B4A4-D7FCF2657462}"/>
              </a:ext>
            </a:extLst>
          </p:cNvPr>
          <p:cNvSpPr>
            <a:spLocks noGrp="1"/>
          </p:cNvSpPr>
          <p:nvPr>
            <p:ph type="title"/>
          </p:nvPr>
        </p:nvSpPr>
        <p:spPr/>
        <p:txBody>
          <a:bodyPr/>
          <a:lstStyle/>
          <a:p>
            <a:r>
              <a:rPr lang="zh-CN" altLang="en-US" dirty="0"/>
              <a:t>分布式运算</a:t>
            </a:r>
          </a:p>
        </p:txBody>
      </p:sp>
      <p:sp>
        <p:nvSpPr>
          <p:cNvPr id="3" name="内容占位符 2">
            <a:extLst>
              <a:ext uri="{FF2B5EF4-FFF2-40B4-BE49-F238E27FC236}">
                <a16:creationId xmlns:a16="http://schemas.microsoft.com/office/drawing/2014/main" id="{71C36908-3BAF-4A15-A35A-7C4C6E844F9A}"/>
              </a:ext>
            </a:extLst>
          </p:cNvPr>
          <p:cNvSpPr>
            <a:spLocks noGrp="1"/>
          </p:cNvSpPr>
          <p:nvPr>
            <p:ph idx="1"/>
          </p:nvPr>
        </p:nvSpPr>
        <p:spPr>
          <a:xfrm>
            <a:off x="615224" y="2500439"/>
            <a:ext cx="7886700" cy="627823"/>
          </a:xfrm>
        </p:spPr>
        <p:txBody>
          <a:bodyPr/>
          <a:lstStyle/>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CC2CCFD2-BB9A-46B9-9D80-9784D252A11F}"/>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5B0CA826-A8A5-42A1-B342-107E8EA4C8EF}"/>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36</a:t>
            </a:fld>
            <a:endParaRPr lang="zh-CN" altLang="en-US" dirty="0"/>
          </a:p>
        </p:txBody>
      </p:sp>
      <p:sp>
        <p:nvSpPr>
          <p:cNvPr id="6" name="流程图: 多文档 5">
            <a:extLst>
              <a:ext uri="{FF2B5EF4-FFF2-40B4-BE49-F238E27FC236}">
                <a16:creationId xmlns:a16="http://schemas.microsoft.com/office/drawing/2014/main" id="{F3A11EAC-17F0-41EE-A870-F22830007CCE}"/>
              </a:ext>
            </a:extLst>
          </p:cNvPr>
          <p:cNvSpPr>
            <a:spLocks noChangeArrowheads="1"/>
          </p:cNvSpPr>
          <p:nvPr/>
        </p:nvSpPr>
        <p:spPr bwMode="auto">
          <a:xfrm>
            <a:off x="198178" y="3966462"/>
            <a:ext cx="1752600" cy="914400"/>
          </a:xfrm>
          <a:prstGeom prst="flowChartMultidocument">
            <a:avLst/>
          </a:prstGeom>
          <a:noFill/>
          <a:ln w="19050" cap="sq" algn="ctr">
            <a:solidFill>
              <a:schemeClr val="accent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ltLang="zh-CN" sz="1600">
                <a:latin typeface="Times New Roman" pitchFamily="18" charset="0"/>
                <a:ea typeface="宋体" pitchFamily="2" charset="-122"/>
              </a:rPr>
              <a:t>Design Layout</a:t>
            </a:r>
          </a:p>
        </p:txBody>
      </p:sp>
      <p:sp>
        <p:nvSpPr>
          <p:cNvPr id="7" name="流程图: 过程 6">
            <a:extLst>
              <a:ext uri="{FF2B5EF4-FFF2-40B4-BE49-F238E27FC236}">
                <a16:creationId xmlns:a16="http://schemas.microsoft.com/office/drawing/2014/main" id="{D93422FC-FCB6-4D6A-8486-A038F3CCED57}"/>
              </a:ext>
            </a:extLst>
          </p:cNvPr>
          <p:cNvSpPr>
            <a:spLocks noChangeArrowheads="1"/>
          </p:cNvSpPr>
          <p:nvPr/>
        </p:nvSpPr>
        <p:spPr bwMode="auto">
          <a:xfrm>
            <a:off x="4260591" y="2594862"/>
            <a:ext cx="685800" cy="609600"/>
          </a:xfrm>
          <a:prstGeom prst="flowChartProcess">
            <a:avLst/>
          </a:prstGeom>
          <a:noFill/>
          <a:ln w="19050" cap="sq" algn="ctr">
            <a:solidFill>
              <a:schemeClr val="accent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ltLang="zh-CN" sz="1600">
                <a:latin typeface="Times New Roman" pitchFamily="18" charset="0"/>
                <a:ea typeface="宋体" pitchFamily="2" charset="-122"/>
              </a:rPr>
              <a:t>Patch1</a:t>
            </a:r>
          </a:p>
        </p:txBody>
      </p:sp>
      <p:sp>
        <p:nvSpPr>
          <p:cNvPr id="8" name="流程图: 过程 7">
            <a:extLst>
              <a:ext uri="{FF2B5EF4-FFF2-40B4-BE49-F238E27FC236}">
                <a16:creationId xmlns:a16="http://schemas.microsoft.com/office/drawing/2014/main" id="{CA9E1C73-8BA0-4F74-9082-C3EB87EE30A6}"/>
              </a:ext>
            </a:extLst>
          </p:cNvPr>
          <p:cNvSpPr>
            <a:spLocks noChangeArrowheads="1"/>
          </p:cNvSpPr>
          <p:nvPr/>
        </p:nvSpPr>
        <p:spPr bwMode="auto">
          <a:xfrm>
            <a:off x="4260591" y="3433062"/>
            <a:ext cx="685800" cy="609600"/>
          </a:xfrm>
          <a:prstGeom prst="flowChartProcess">
            <a:avLst/>
          </a:prstGeom>
          <a:noFill/>
          <a:ln w="19050" cap="sq" algn="ctr">
            <a:solidFill>
              <a:schemeClr val="accent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ltLang="zh-CN" sz="1600" dirty="0">
                <a:latin typeface="Times New Roman" pitchFamily="18" charset="0"/>
                <a:ea typeface="宋体" pitchFamily="2" charset="-122"/>
              </a:rPr>
              <a:t>Patch2</a:t>
            </a:r>
          </a:p>
        </p:txBody>
      </p:sp>
      <p:sp>
        <p:nvSpPr>
          <p:cNvPr id="9" name="TextBox 9">
            <a:extLst>
              <a:ext uri="{FF2B5EF4-FFF2-40B4-BE49-F238E27FC236}">
                <a16:creationId xmlns:a16="http://schemas.microsoft.com/office/drawing/2014/main" id="{150373E3-7FFC-4BFB-B23E-3F4D76B4CDBD}"/>
              </a:ext>
            </a:extLst>
          </p:cNvPr>
          <p:cNvSpPr txBox="1">
            <a:spLocks noChangeArrowheads="1"/>
          </p:cNvSpPr>
          <p:nvPr/>
        </p:nvSpPr>
        <p:spPr bwMode="auto">
          <a:xfrm>
            <a:off x="4389180" y="4880862"/>
            <a:ext cx="7381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ltLang="zh-CN" sz="3600" dirty="0">
                <a:latin typeface="Times New Roman" pitchFamily="18" charset="0"/>
                <a:ea typeface="宋体" pitchFamily="2" charset="-122"/>
              </a:rPr>
              <a:t>……..</a:t>
            </a:r>
          </a:p>
        </p:txBody>
      </p:sp>
      <p:sp>
        <p:nvSpPr>
          <p:cNvPr id="10" name="流程图: 多文档 11">
            <a:extLst>
              <a:ext uri="{FF2B5EF4-FFF2-40B4-BE49-F238E27FC236}">
                <a16:creationId xmlns:a16="http://schemas.microsoft.com/office/drawing/2014/main" id="{292095A2-17D4-4485-B0FE-7FB801E4B8BD}"/>
              </a:ext>
            </a:extLst>
          </p:cNvPr>
          <p:cNvSpPr>
            <a:spLocks noChangeArrowheads="1"/>
          </p:cNvSpPr>
          <p:nvPr/>
        </p:nvSpPr>
        <p:spPr bwMode="auto">
          <a:xfrm>
            <a:off x="7132378" y="3890262"/>
            <a:ext cx="1752600" cy="914400"/>
          </a:xfrm>
          <a:prstGeom prst="flowChartMultidocument">
            <a:avLst/>
          </a:prstGeom>
          <a:noFill/>
          <a:ln w="19050" cap="sq" algn="ctr">
            <a:solidFill>
              <a:schemeClr val="accent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ltLang="zh-CN" sz="1600">
                <a:latin typeface="Times New Roman" pitchFamily="18" charset="0"/>
                <a:ea typeface="宋体" pitchFamily="2" charset="-122"/>
              </a:rPr>
              <a:t>PostRET</a:t>
            </a:r>
          </a:p>
          <a:p>
            <a:pPr eaLnBrk="1" hangingPunct="1"/>
            <a:r>
              <a:rPr lang="en-US" altLang="zh-CN" sz="1600">
                <a:latin typeface="Times New Roman" pitchFamily="18" charset="0"/>
                <a:ea typeface="宋体" pitchFamily="2" charset="-122"/>
              </a:rPr>
              <a:t>Mask Design</a:t>
            </a:r>
          </a:p>
        </p:txBody>
      </p:sp>
      <p:sp>
        <p:nvSpPr>
          <p:cNvPr id="11" name="矩形 24">
            <a:extLst>
              <a:ext uri="{FF2B5EF4-FFF2-40B4-BE49-F238E27FC236}">
                <a16:creationId xmlns:a16="http://schemas.microsoft.com/office/drawing/2014/main" id="{64C5A91E-68E3-44DB-A989-ACAC251492C0}"/>
              </a:ext>
            </a:extLst>
          </p:cNvPr>
          <p:cNvSpPr>
            <a:spLocks noChangeArrowheads="1"/>
          </p:cNvSpPr>
          <p:nvPr/>
        </p:nvSpPr>
        <p:spPr bwMode="auto">
          <a:xfrm>
            <a:off x="2179378" y="4042662"/>
            <a:ext cx="1600200" cy="762000"/>
          </a:xfrm>
          <a:prstGeom prst="rect">
            <a:avLst/>
          </a:prstGeom>
          <a:noFill/>
          <a:ln w="19050" cap="sq" algn="ctr">
            <a:solidFill>
              <a:schemeClr val="accent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ltLang="zh-CN" sz="1600" dirty="0">
                <a:latin typeface="Times New Roman" pitchFamily="18" charset="0"/>
                <a:ea typeface="宋体" pitchFamily="2" charset="-122"/>
              </a:rPr>
              <a:t>Patch cutting</a:t>
            </a:r>
          </a:p>
          <a:p>
            <a:pPr eaLnBrk="1" hangingPunct="1"/>
            <a:r>
              <a:rPr lang="en-US" altLang="zh-CN" sz="1600" dirty="0">
                <a:latin typeface="Times New Roman" pitchFamily="18" charset="0"/>
                <a:ea typeface="宋体" pitchFamily="2" charset="-122"/>
              </a:rPr>
              <a:t>&amp;</a:t>
            </a:r>
          </a:p>
          <a:p>
            <a:pPr eaLnBrk="1" hangingPunct="1"/>
            <a:r>
              <a:rPr lang="en-US" altLang="zh-CN" sz="1600" dirty="0">
                <a:latin typeface="Times New Roman" pitchFamily="18" charset="0"/>
                <a:ea typeface="宋体" pitchFamily="2" charset="-122"/>
              </a:rPr>
              <a:t>Patch distribute</a:t>
            </a:r>
          </a:p>
        </p:txBody>
      </p:sp>
      <p:sp>
        <p:nvSpPr>
          <p:cNvPr id="12" name="流程图: 过程 27">
            <a:extLst>
              <a:ext uri="{FF2B5EF4-FFF2-40B4-BE49-F238E27FC236}">
                <a16:creationId xmlns:a16="http://schemas.microsoft.com/office/drawing/2014/main" id="{F1169F44-D653-45A5-B132-71CC6EF8AF2B}"/>
              </a:ext>
            </a:extLst>
          </p:cNvPr>
          <p:cNvSpPr>
            <a:spLocks noChangeArrowheads="1"/>
          </p:cNvSpPr>
          <p:nvPr/>
        </p:nvSpPr>
        <p:spPr bwMode="auto">
          <a:xfrm>
            <a:off x="5608378" y="3814062"/>
            <a:ext cx="1219200" cy="1066800"/>
          </a:xfrm>
          <a:prstGeom prst="flowChartProcess">
            <a:avLst/>
          </a:prstGeom>
          <a:noFill/>
          <a:ln w="19050" cap="sq" algn="ctr">
            <a:solidFill>
              <a:schemeClr val="accent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ltLang="zh-CN" sz="1600">
                <a:latin typeface="Times New Roman" pitchFamily="18" charset="0"/>
                <a:ea typeface="宋体" pitchFamily="2" charset="-122"/>
              </a:rPr>
              <a:t>Patch merge</a:t>
            </a:r>
          </a:p>
        </p:txBody>
      </p:sp>
      <p:cxnSp>
        <p:nvCxnSpPr>
          <p:cNvPr id="13" name="直接箭头连接符 37">
            <a:extLst>
              <a:ext uri="{FF2B5EF4-FFF2-40B4-BE49-F238E27FC236}">
                <a16:creationId xmlns:a16="http://schemas.microsoft.com/office/drawing/2014/main" id="{A2518975-56BA-4D8E-9906-FFD7F0EF62A8}"/>
              </a:ext>
            </a:extLst>
          </p:cNvPr>
          <p:cNvCxnSpPr>
            <a:cxnSpLocks noChangeShapeType="1"/>
            <a:stCxn id="11" idx="3"/>
            <a:endCxn id="8" idx="1"/>
          </p:cNvCxnSpPr>
          <p:nvPr/>
        </p:nvCxnSpPr>
        <p:spPr bwMode="auto">
          <a:xfrm flipV="1">
            <a:off x="3779578" y="3737862"/>
            <a:ext cx="481013" cy="685800"/>
          </a:xfrm>
          <a:prstGeom prst="straightConnector1">
            <a:avLst/>
          </a:prstGeom>
          <a:noFill/>
          <a:ln w="19050" cap="sq" algn="ctr">
            <a:solidFill>
              <a:schemeClr val="accent6"/>
            </a:solidFill>
            <a:round/>
            <a:headEnd type="none" w="sm" len="sm"/>
            <a:tailEnd type="arrow" w="med" len="med"/>
          </a:ln>
          <a:extLst>
            <a:ext uri="{909E8E84-426E-40DD-AFC4-6F175D3DCCD1}">
              <a14:hiddenFill xmlns:a14="http://schemas.microsoft.com/office/drawing/2010/main">
                <a:noFill/>
              </a14:hiddenFill>
            </a:ext>
          </a:extLst>
        </p:spPr>
      </p:cxnSp>
      <p:cxnSp>
        <p:nvCxnSpPr>
          <p:cNvPr id="14" name="直接箭头连接符 40">
            <a:extLst>
              <a:ext uri="{FF2B5EF4-FFF2-40B4-BE49-F238E27FC236}">
                <a16:creationId xmlns:a16="http://schemas.microsoft.com/office/drawing/2014/main" id="{0BEE2D0F-03C4-462A-8927-10D0A8814959}"/>
              </a:ext>
            </a:extLst>
          </p:cNvPr>
          <p:cNvCxnSpPr>
            <a:cxnSpLocks noChangeShapeType="1"/>
            <a:stCxn id="7" idx="3"/>
            <a:endCxn id="12" idx="1"/>
          </p:cNvCxnSpPr>
          <p:nvPr/>
        </p:nvCxnSpPr>
        <p:spPr bwMode="auto">
          <a:xfrm>
            <a:off x="4946391" y="2899662"/>
            <a:ext cx="661987" cy="1447800"/>
          </a:xfrm>
          <a:prstGeom prst="straightConnector1">
            <a:avLst/>
          </a:prstGeom>
          <a:noFill/>
          <a:ln w="19050" cap="sq" algn="ctr">
            <a:solidFill>
              <a:schemeClr val="accent6"/>
            </a:solidFill>
            <a:round/>
            <a:headEnd type="none" w="sm" len="sm"/>
            <a:tailEnd type="arrow" w="med" len="med"/>
          </a:ln>
          <a:extLst>
            <a:ext uri="{909E8E84-426E-40DD-AFC4-6F175D3DCCD1}">
              <a14:hiddenFill xmlns:a14="http://schemas.microsoft.com/office/drawing/2010/main">
                <a:noFill/>
              </a14:hiddenFill>
            </a:ext>
          </a:extLst>
        </p:spPr>
      </p:cxnSp>
      <p:cxnSp>
        <p:nvCxnSpPr>
          <p:cNvPr id="15" name="直接箭头连接符 42">
            <a:extLst>
              <a:ext uri="{FF2B5EF4-FFF2-40B4-BE49-F238E27FC236}">
                <a16:creationId xmlns:a16="http://schemas.microsoft.com/office/drawing/2014/main" id="{94EFCDF4-52E6-4F4A-8870-091FFEABDE88}"/>
              </a:ext>
            </a:extLst>
          </p:cNvPr>
          <p:cNvCxnSpPr>
            <a:cxnSpLocks noChangeShapeType="1"/>
            <a:stCxn id="8" idx="3"/>
            <a:endCxn id="12" idx="1"/>
          </p:cNvCxnSpPr>
          <p:nvPr/>
        </p:nvCxnSpPr>
        <p:spPr bwMode="auto">
          <a:xfrm>
            <a:off x="4946391" y="3737862"/>
            <a:ext cx="661987" cy="609600"/>
          </a:xfrm>
          <a:prstGeom prst="straightConnector1">
            <a:avLst/>
          </a:prstGeom>
          <a:noFill/>
          <a:ln w="19050" cap="sq" algn="ctr">
            <a:solidFill>
              <a:schemeClr val="accent6"/>
            </a:solidFill>
            <a:round/>
            <a:headEnd type="none" w="sm" len="sm"/>
            <a:tailEnd type="arrow" w="med" len="med"/>
          </a:ln>
          <a:extLst>
            <a:ext uri="{909E8E84-426E-40DD-AFC4-6F175D3DCCD1}">
              <a14:hiddenFill xmlns:a14="http://schemas.microsoft.com/office/drawing/2010/main">
                <a:noFill/>
              </a14:hiddenFill>
            </a:ext>
          </a:extLst>
        </p:spPr>
      </p:cxnSp>
      <p:cxnSp>
        <p:nvCxnSpPr>
          <p:cNvPr id="16" name="直接连接符 45">
            <a:extLst>
              <a:ext uri="{FF2B5EF4-FFF2-40B4-BE49-F238E27FC236}">
                <a16:creationId xmlns:a16="http://schemas.microsoft.com/office/drawing/2014/main" id="{8CD13953-8264-48A2-9942-9EE7A13BE722}"/>
              </a:ext>
            </a:extLst>
          </p:cNvPr>
          <p:cNvCxnSpPr>
            <a:cxnSpLocks noChangeShapeType="1"/>
          </p:cNvCxnSpPr>
          <p:nvPr/>
        </p:nvCxnSpPr>
        <p:spPr bwMode="auto">
          <a:xfrm>
            <a:off x="3933567" y="2520250"/>
            <a:ext cx="0" cy="3732214"/>
          </a:xfrm>
          <a:prstGeom prst="line">
            <a:avLst/>
          </a:prstGeom>
          <a:noFill/>
          <a:ln w="19050" cap="sq" algn="ctr">
            <a:solidFill>
              <a:schemeClr val="accent6"/>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7" name="直接连接符 47">
            <a:extLst>
              <a:ext uri="{FF2B5EF4-FFF2-40B4-BE49-F238E27FC236}">
                <a16:creationId xmlns:a16="http://schemas.microsoft.com/office/drawing/2014/main" id="{0AFAA0EB-23AC-4ABA-B69E-468029B7B08F}"/>
              </a:ext>
            </a:extLst>
          </p:cNvPr>
          <p:cNvCxnSpPr>
            <a:cxnSpLocks noChangeShapeType="1"/>
          </p:cNvCxnSpPr>
          <p:nvPr/>
        </p:nvCxnSpPr>
        <p:spPr bwMode="auto">
          <a:xfrm flipH="1">
            <a:off x="5453828" y="2518662"/>
            <a:ext cx="2151" cy="3733802"/>
          </a:xfrm>
          <a:prstGeom prst="line">
            <a:avLst/>
          </a:prstGeom>
          <a:noFill/>
          <a:ln w="19050" cap="sq" algn="ctr">
            <a:solidFill>
              <a:schemeClr val="accent6"/>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8" name="直接箭头连接符 52">
            <a:extLst>
              <a:ext uri="{FF2B5EF4-FFF2-40B4-BE49-F238E27FC236}">
                <a16:creationId xmlns:a16="http://schemas.microsoft.com/office/drawing/2014/main" id="{E72503F3-F811-4A6E-8D0C-53524EF98F08}"/>
              </a:ext>
            </a:extLst>
          </p:cNvPr>
          <p:cNvCxnSpPr>
            <a:cxnSpLocks noChangeShapeType="1"/>
            <a:stCxn id="6" idx="3"/>
            <a:endCxn id="11" idx="1"/>
          </p:cNvCxnSpPr>
          <p:nvPr/>
        </p:nvCxnSpPr>
        <p:spPr bwMode="auto">
          <a:xfrm>
            <a:off x="1950778" y="4423662"/>
            <a:ext cx="228600" cy="1588"/>
          </a:xfrm>
          <a:prstGeom prst="straightConnector1">
            <a:avLst/>
          </a:prstGeom>
          <a:noFill/>
          <a:ln w="19050" cap="sq" algn="ctr">
            <a:solidFill>
              <a:schemeClr val="accent6"/>
            </a:solidFill>
            <a:round/>
            <a:headEnd type="none" w="sm" len="sm"/>
            <a:tailEnd type="arrow" w="med" len="med"/>
          </a:ln>
          <a:extLst>
            <a:ext uri="{909E8E84-426E-40DD-AFC4-6F175D3DCCD1}">
              <a14:hiddenFill xmlns:a14="http://schemas.microsoft.com/office/drawing/2010/main">
                <a:noFill/>
              </a14:hiddenFill>
            </a:ext>
          </a:extLst>
        </p:spPr>
      </p:cxnSp>
      <p:cxnSp>
        <p:nvCxnSpPr>
          <p:cNvPr id="19" name="直接箭头连接符 54">
            <a:extLst>
              <a:ext uri="{FF2B5EF4-FFF2-40B4-BE49-F238E27FC236}">
                <a16:creationId xmlns:a16="http://schemas.microsoft.com/office/drawing/2014/main" id="{D8EB8721-08E5-4E88-8F10-A49382A0F91D}"/>
              </a:ext>
            </a:extLst>
          </p:cNvPr>
          <p:cNvCxnSpPr>
            <a:cxnSpLocks noChangeShapeType="1"/>
            <a:stCxn id="12" idx="3"/>
            <a:endCxn id="10" idx="1"/>
          </p:cNvCxnSpPr>
          <p:nvPr/>
        </p:nvCxnSpPr>
        <p:spPr bwMode="auto">
          <a:xfrm>
            <a:off x="6827578" y="4347462"/>
            <a:ext cx="304800" cy="1588"/>
          </a:xfrm>
          <a:prstGeom prst="straightConnector1">
            <a:avLst/>
          </a:prstGeom>
          <a:noFill/>
          <a:ln w="19050" cap="sq" algn="ctr">
            <a:solidFill>
              <a:schemeClr val="accent6"/>
            </a:solidFill>
            <a:round/>
            <a:headEnd type="none" w="sm" len="sm"/>
            <a:tailEnd type="arrow" w="med" len="med"/>
          </a:ln>
          <a:extLst>
            <a:ext uri="{909E8E84-426E-40DD-AFC4-6F175D3DCCD1}">
              <a14:hiddenFill xmlns:a14="http://schemas.microsoft.com/office/drawing/2010/main">
                <a:noFill/>
              </a14:hiddenFill>
            </a:ext>
          </a:extLst>
        </p:spPr>
      </p:cxnSp>
      <p:cxnSp>
        <p:nvCxnSpPr>
          <p:cNvPr id="20" name="直接箭头连接符 37">
            <a:extLst>
              <a:ext uri="{FF2B5EF4-FFF2-40B4-BE49-F238E27FC236}">
                <a16:creationId xmlns:a16="http://schemas.microsoft.com/office/drawing/2014/main" id="{E08E7BB0-C6D9-4439-B1A6-B0E10920CB4E}"/>
              </a:ext>
            </a:extLst>
          </p:cNvPr>
          <p:cNvCxnSpPr>
            <a:cxnSpLocks noChangeShapeType="1"/>
            <a:stCxn id="11" idx="3"/>
            <a:endCxn id="7" idx="1"/>
          </p:cNvCxnSpPr>
          <p:nvPr/>
        </p:nvCxnSpPr>
        <p:spPr bwMode="auto">
          <a:xfrm flipV="1">
            <a:off x="3779578" y="2899662"/>
            <a:ext cx="481013" cy="1524000"/>
          </a:xfrm>
          <a:prstGeom prst="straightConnector1">
            <a:avLst/>
          </a:prstGeom>
          <a:noFill/>
          <a:ln w="19050" cap="sq" algn="ctr">
            <a:solidFill>
              <a:schemeClr val="accent6"/>
            </a:solidFill>
            <a:round/>
            <a:headEnd type="none" w="sm" len="sm"/>
            <a:tailEnd type="arrow" w="med" len="med"/>
          </a:ln>
          <a:extLst>
            <a:ext uri="{909E8E84-426E-40DD-AFC4-6F175D3DCCD1}">
              <a14:hiddenFill xmlns:a14="http://schemas.microsoft.com/office/drawing/2010/main">
                <a:noFill/>
              </a14:hiddenFill>
            </a:ext>
          </a:extLst>
        </p:spPr>
      </p:cxnSp>
      <p:sp>
        <p:nvSpPr>
          <p:cNvPr id="21" name="内容占位符 2">
            <a:extLst>
              <a:ext uri="{FF2B5EF4-FFF2-40B4-BE49-F238E27FC236}">
                <a16:creationId xmlns:a16="http://schemas.microsoft.com/office/drawing/2014/main" id="{76DB35FF-6DD5-4A54-8094-3C259C95429E}"/>
              </a:ext>
            </a:extLst>
          </p:cNvPr>
          <p:cNvSpPr txBox="1">
            <a:spLocks/>
          </p:cNvSpPr>
          <p:nvPr/>
        </p:nvSpPr>
        <p:spPr>
          <a:xfrm>
            <a:off x="460674" y="1195873"/>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t>芯片版图的数据量是巨大， 真实在处理时需要将巨大的版图切割成一块一块的</a:t>
            </a:r>
            <a:r>
              <a:rPr lang="en-US" altLang="zh-CN" sz="1400" dirty="0"/>
              <a:t>patch </a:t>
            </a:r>
            <a:r>
              <a:rPr lang="zh-CN" altLang="en-US" sz="1400" dirty="0"/>
              <a:t>并做分布式处理以提高运算速度。这意味着模型应用时送入映射函数的只是一个</a:t>
            </a:r>
            <a:r>
              <a:rPr lang="en-US" altLang="zh-CN" sz="1400" dirty="0"/>
              <a:t>patch</a:t>
            </a:r>
            <a:r>
              <a:rPr lang="zh-CN" altLang="en-US" sz="1400" dirty="0"/>
              <a:t>， 同样的对版图做掩模优化（</a:t>
            </a:r>
            <a:r>
              <a:rPr lang="en-US" altLang="zh-CN" sz="1400" dirty="0"/>
              <a:t>MO</a:t>
            </a:r>
            <a:r>
              <a:rPr lang="zh-CN" altLang="en-US" sz="1400" dirty="0"/>
              <a:t>）时，也仅仅针对这一个</a:t>
            </a:r>
            <a:r>
              <a:rPr lang="en-US" altLang="zh-CN" sz="1400" dirty="0"/>
              <a:t>patch</a:t>
            </a:r>
            <a:r>
              <a:rPr lang="zh-CN" altLang="en-US" sz="1400" dirty="0"/>
              <a:t>，最终的输出会将所有</a:t>
            </a:r>
            <a:r>
              <a:rPr lang="en-US" altLang="zh-CN" sz="1400" dirty="0"/>
              <a:t>patch </a:t>
            </a:r>
            <a:r>
              <a:rPr lang="zh-CN" altLang="en-US" sz="1400" dirty="0"/>
              <a:t>的结果做汇总。</a:t>
            </a:r>
          </a:p>
        </p:txBody>
      </p:sp>
    </p:spTree>
    <p:extLst>
      <p:ext uri="{BB962C8B-B14F-4D97-AF65-F5344CB8AC3E}">
        <p14:creationId xmlns:p14="http://schemas.microsoft.com/office/powerpoint/2010/main" val="2069037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14450-6E64-4093-BC1E-0BAF8AE289B8}"/>
              </a:ext>
            </a:extLst>
          </p:cNvPr>
          <p:cNvSpPr>
            <a:spLocks noGrp="1"/>
          </p:cNvSpPr>
          <p:nvPr>
            <p:ph type="title"/>
          </p:nvPr>
        </p:nvSpPr>
        <p:spPr/>
        <p:txBody>
          <a:bodyPr>
            <a:normAutofit/>
          </a:bodyPr>
          <a:lstStyle/>
          <a:p>
            <a:r>
              <a:rPr lang="zh-CN" altLang="en-US" dirty="0"/>
              <a:t>从</a:t>
            </a:r>
            <a:r>
              <a:rPr lang="en-US" altLang="zh-CN" dirty="0"/>
              <a:t>OPC </a:t>
            </a:r>
            <a:r>
              <a:rPr lang="zh-CN" altLang="en-US" dirty="0"/>
              <a:t>到 </a:t>
            </a:r>
            <a:r>
              <a:rPr lang="en-US" altLang="zh-CN" dirty="0"/>
              <a:t>Mask Image Optimization</a:t>
            </a:r>
            <a:endParaRPr lang="zh-CN" altLang="en-US" dirty="0"/>
          </a:p>
        </p:txBody>
      </p:sp>
      <p:sp>
        <p:nvSpPr>
          <p:cNvPr id="3" name="内容占位符 2">
            <a:extLst>
              <a:ext uri="{FF2B5EF4-FFF2-40B4-BE49-F238E27FC236}">
                <a16:creationId xmlns:a16="http://schemas.microsoft.com/office/drawing/2014/main" id="{CB53E929-24F6-47BC-B4ED-DD91BB4F98B1}"/>
              </a:ext>
            </a:extLst>
          </p:cNvPr>
          <p:cNvSpPr>
            <a:spLocks noGrp="1"/>
          </p:cNvSpPr>
          <p:nvPr>
            <p:ph idx="1"/>
          </p:nvPr>
        </p:nvSpPr>
        <p:spPr>
          <a:xfrm>
            <a:off x="615223" y="4856006"/>
            <a:ext cx="7886701" cy="1230226"/>
          </a:xfrm>
        </p:spPr>
        <p:txBody>
          <a:bodyPr/>
          <a:lstStyle/>
          <a:p>
            <a:endParaRPr lang="en-US" altLang="zh-CN" dirty="0"/>
          </a:p>
          <a:p>
            <a:endParaRPr lang="zh-CN" altLang="en-US" dirty="0"/>
          </a:p>
        </p:txBody>
      </p:sp>
      <p:sp>
        <p:nvSpPr>
          <p:cNvPr id="4" name="日期占位符 3">
            <a:extLst>
              <a:ext uri="{FF2B5EF4-FFF2-40B4-BE49-F238E27FC236}">
                <a16:creationId xmlns:a16="http://schemas.microsoft.com/office/drawing/2014/main" id="{96A8FC41-40BC-4412-A1E1-0DC7EB193229}"/>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E3F15234-3D99-4440-B0BE-E7970D3026A3}"/>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37</a:t>
            </a:fld>
            <a:endParaRPr lang="zh-CN" altLang="en-US" dirty="0"/>
          </a:p>
        </p:txBody>
      </p:sp>
      <p:sp>
        <p:nvSpPr>
          <p:cNvPr id="31" name="Rectangle 2">
            <a:extLst>
              <a:ext uri="{FF2B5EF4-FFF2-40B4-BE49-F238E27FC236}">
                <a16:creationId xmlns:a16="http://schemas.microsoft.com/office/drawing/2014/main" id="{1A4E48FF-A0B7-496F-954E-89E48ABE2733}"/>
              </a:ext>
            </a:extLst>
          </p:cNvPr>
          <p:cNvSpPr>
            <a:spLocks noChangeArrowheads="1"/>
          </p:cNvSpPr>
          <p:nvPr/>
        </p:nvSpPr>
        <p:spPr bwMode="auto">
          <a:xfrm>
            <a:off x="666334" y="1332544"/>
            <a:ext cx="732669" cy="1606631"/>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32" name="Rectangle 3">
            <a:extLst>
              <a:ext uri="{FF2B5EF4-FFF2-40B4-BE49-F238E27FC236}">
                <a16:creationId xmlns:a16="http://schemas.microsoft.com/office/drawing/2014/main" id="{1BA88FBA-5887-429A-ABF9-E5EA28C99FB3}"/>
              </a:ext>
            </a:extLst>
          </p:cNvPr>
          <p:cNvSpPr>
            <a:spLocks noChangeArrowheads="1"/>
          </p:cNvSpPr>
          <p:nvPr/>
        </p:nvSpPr>
        <p:spPr bwMode="auto">
          <a:xfrm>
            <a:off x="4008331" y="1313753"/>
            <a:ext cx="745522" cy="1616026"/>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33" name="Oval 4">
            <a:extLst>
              <a:ext uri="{FF2B5EF4-FFF2-40B4-BE49-F238E27FC236}">
                <a16:creationId xmlns:a16="http://schemas.microsoft.com/office/drawing/2014/main" id="{4C6F3A76-A847-4CEE-AF20-BE85F7DEC09B}"/>
              </a:ext>
            </a:extLst>
          </p:cNvPr>
          <p:cNvSpPr>
            <a:spLocks noChangeArrowheads="1"/>
          </p:cNvSpPr>
          <p:nvPr/>
        </p:nvSpPr>
        <p:spPr bwMode="auto">
          <a:xfrm>
            <a:off x="4252554" y="1745946"/>
            <a:ext cx="321346" cy="789222"/>
          </a:xfrm>
          <a:prstGeom prst="ellipse">
            <a:avLst/>
          </a:prstGeom>
          <a:noFill/>
          <a:ln w="19050" cap="sq" algn="ctr">
            <a:solidFill>
              <a:srgbClr val="FF0066"/>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grpSp>
        <p:nvGrpSpPr>
          <p:cNvPr id="34" name="Group 5">
            <a:extLst>
              <a:ext uri="{FF2B5EF4-FFF2-40B4-BE49-F238E27FC236}">
                <a16:creationId xmlns:a16="http://schemas.microsoft.com/office/drawing/2014/main" id="{0DA88836-74F4-4992-867D-58A7E82A015C}"/>
              </a:ext>
            </a:extLst>
          </p:cNvPr>
          <p:cNvGrpSpPr>
            <a:grpSpLocks/>
          </p:cNvGrpSpPr>
          <p:nvPr/>
        </p:nvGrpSpPr>
        <p:grpSpPr bwMode="auto">
          <a:xfrm>
            <a:off x="2311632" y="1276172"/>
            <a:ext cx="796939" cy="1691191"/>
            <a:chOff x="3120" y="1312"/>
            <a:chExt cx="496" cy="1440"/>
          </a:xfrm>
        </p:grpSpPr>
        <p:sp>
          <p:nvSpPr>
            <p:cNvPr id="47" name="Rectangle 6">
              <a:extLst>
                <a:ext uri="{FF2B5EF4-FFF2-40B4-BE49-F238E27FC236}">
                  <a16:creationId xmlns:a16="http://schemas.microsoft.com/office/drawing/2014/main" id="{1EC5CF64-C3D6-4B2D-AB79-C52F03FB1742}"/>
                </a:ext>
              </a:extLst>
            </p:cNvPr>
            <p:cNvSpPr>
              <a:spLocks noChangeArrowheads="1"/>
            </p:cNvSpPr>
            <p:nvPr/>
          </p:nvSpPr>
          <p:spPr bwMode="auto">
            <a:xfrm>
              <a:off x="3144" y="1336"/>
              <a:ext cx="440" cy="1384"/>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48" name="Oval 7">
              <a:extLst>
                <a:ext uri="{FF2B5EF4-FFF2-40B4-BE49-F238E27FC236}">
                  <a16:creationId xmlns:a16="http://schemas.microsoft.com/office/drawing/2014/main" id="{671A3FB0-E9CF-4B3E-BB2D-6C7337D7E417}"/>
                </a:ext>
              </a:extLst>
            </p:cNvPr>
            <p:cNvSpPr>
              <a:spLocks noChangeArrowheads="1"/>
            </p:cNvSpPr>
            <p:nvPr/>
          </p:nvSpPr>
          <p:spPr bwMode="auto">
            <a:xfrm>
              <a:off x="3120" y="1640"/>
              <a:ext cx="56" cy="56"/>
            </a:xfrm>
            <a:prstGeom prst="ellipse">
              <a:avLst/>
            </a:prstGeom>
            <a:solidFill>
              <a:schemeClr val="accent1"/>
            </a:solidFill>
            <a:ln w="19050" cap="sq"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49" name="Oval 8">
              <a:extLst>
                <a:ext uri="{FF2B5EF4-FFF2-40B4-BE49-F238E27FC236}">
                  <a16:creationId xmlns:a16="http://schemas.microsoft.com/office/drawing/2014/main" id="{F97D1DF9-BFD8-401E-82E6-5DD7A69FE0A0}"/>
                </a:ext>
              </a:extLst>
            </p:cNvPr>
            <p:cNvSpPr>
              <a:spLocks noChangeArrowheads="1"/>
            </p:cNvSpPr>
            <p:nvPr/>
          </p:nvSpPr>
          <p:spPr bwMode="auto">
            <a:xfrm>
              <a:off x="3120" y="2384"/>
              <a:ext cx="56" cy="56"/>
            </a:xfrm>
            <a:prstGeom prst="ellipse">
              <a:avLst/>
            </a:prstGeom>
            <a:solidFill>
              <a:schemeClr val="accent1"/>
            </a:solidFill>
            <a:ln w="19050" cap="sq"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50" name="Oval 9">
              <a:extLst>
                <a:ext uri="{FF2B5EF4-FFF2-40B4-BE49-F238E27FC236}">
                  <a16:creationId xmlns:a16="http://schemas.microsoft.com/office/drawing/2014/main" id="{A11AFDFA-7332-49C6-891B-CF678E7B2316}"/>
                </a:ext>
              </a:extLst>
            </p:cNvPr>
            <p:cNvSpPr>
              <a:spLocks noChangeArrowheads="1"/>
            </p:cNvSpPr>
            <p:nvPr/>
          </p:nvSpPr>
          <p:spPr bwMode="auto">
            <a:xfrm>
              <a:off x="3552" y="1640"/>
              <a:ext cx="56" cy="56"/>
            </a:xfrm>
            <a:prstGeom prst="ellipse">
              <a:avLst/>
            </a:prstGeom>
            <a:solidFill>
              <a:schemeClr val="accent1"/>
            </a:solidFill>
            <a:ln w="19050" cap="sq"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51" name="Oval 10">
              <a:extLst>
                <a:ext uri="{FF2B5EF4-FFF2-40B4-BE49-F238E27FC236}">
                  <a16:creationId xmlns:a16="http://schemas.microsoft.com/office/drawing/2014/main" id="{E5A20B00-6884-4490-A324-4CC8068AF993}"/>
                </a:ext>
              </a:extLst>
            </p:cNvPr>
            <p:cNvSpPr>
              <a:spLocks noChangeArrowheads="1"/>
            </p:cNvSpPr>
            <p:nvPr/>
          </p:nvSpPr>
          <p:spPr bwMode="auto">
            <a:xfrm>
              <a:off x="3560" y="2392"/>
              <a:ext cx="56" cy="56"/>
            </a:xfrm>
            <a:prstGeom prst="ellipse">
              <a:avLst/>
            </a:prstGeom>
            <a:solidFill>
              <a:schemeClr val="accent1"/>
            </a:solidFill>
            <a:ln w="19050" cap="sq"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52" name="Oval 11">
              <a:extLst>
                <a:ext uri="{FF2B5EF4-FFF2-40B4-BE49-F238E27FC236}">
                  <a16:creationId xmlns:a16="http://schemas.microsoft.com/office/drawing/2014/main" id="{0D2A57DF-E900-4925-A5DC-BE6105005A24}"/>
                </a:ext>
              </a:extLst>
            </p:cNvPr>
            <p:cNvSpPr>
              <a:spLocks noChangeArrowheads="1"/>
            </p:cNvSpPr>
            <p:nvPr/>
          </p:nvSpPr>
          <p:spPr bwMode="auto">
            <a:xfrm>
              <a:off x="3128" y="1312"/>
              <a:ext cx="56" cy="56"/>
            </a:xfrm>
            <a:prstGeom prst="ellipse">
              <a:avLst/>
            </a:prstGeom>
            <a:solidFill>
              <a:schemeClr val="accent1"/>
            </a:solidFill>
            <a:ln w="19050" cap="sq"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53" name="Oval 12">
              <a:extLst>
                <a:ext uri="{FF2B5EF4-FFF2-40B4-BE49-F238E27FC236}">
                  <a16:creationId xmlns:a16="http://schemas.microsoft.com/office/drawing/2014/main" id="{9BB547AF-F214-4736-ABC5-579DAA2BDB7F}"/>
                </a:ext>
              </a:extLst>
            </p:cNvPr>
            <p:cNvSpPr>
              <a:spLocks noChangeArrowheads="1"/>
            </p:cNvSpPr>
            <p:nvPr/>
          </p:nvSpPr>
          <p:spPr bwMode="auto">
            <a:xfrm>
              <a:off x="3560" y="1320"/>
              <a:ext cx="56" cy="56"/>
            </a:xfrm>
            <a:prstGeom prst="ellipse">
              <a:avLst/>
            </a:prstGeom>
            <a:solidFill>
              <a:schemeClr val="accent1"/>
            </a:solidFill>
            <a:ln w="19050" cap="sq"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54" name="Oval 13">
              <a:extLst>
                <a:ext uri="{FF2B5EF4-FFF2-40B4-BE49-F238E27FC236}">
                  <a16:creationId xmlns:a16="http://schemas.microsoft.com/office/drawing/2014/main" id="{67E820F9-88FE-4FB9-A27D-6DAA3C1AAF3B}"/>
                </a:ext>
              </a:extLst>
            </p:cNvPr>
            <p:cNvSpPr>
              <a:spLocks noChangeArrowheads="1"/>
            </p:cNvSpPr>
            <p:nvPr/>
          </p:nvSpPr>
          <p:spPr bwMode="auto">
            <a:xfrm>
              <a:off x="3128" y="2696"/>
              <a:ext cx="56" cy="56"/>
            </a:xfrm>
            <a:prstGeom prst="ellipse">
              <a:avLst/>
            </a:prstGeom>
            <a:solidFill>
              <a:schemeClr val="accent1"/>
            </a:solidFill>
            <a:ln w="19050" cap="sq"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55" name="Oval 14">
              <a:extLst>
                <a:ext uri="{FF2B5EF4-FFF2-40B4-BE49-F238E27FC236}">
                  <a16:creationId xmlns:a16="http://schemas.microsoft.com/office/drawing/2014/main" id="{031CB3C3-734F-4EF2-ADB5-FFA8DF1DD84D}"/>
                </a:ext>
              </a:extLst>
            </p:cNvPr>
            <p:cNvSpPr>
              <a:spLocks noChangeArrowheads="1"/>
            </p:cNvSpPr>
            <p:nvPr/>
          </p:nvSpPr>
          <p:spPr bwMode="auto">
            <a:xfrm>
              <a:off x="3560" y="2696"/>
              <a:ext cx="56" cy="56"/>
            </a:xfrm>
            <a:prstGeom prst="ellipse">
              <a:avLst/>
            </a:prstGeom>
            <a:solidFill>
              <a:schemeClr val="accent1"/>
            </a:solidFill>
            <a:ln w="19050" cap="sq"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grpSp>
      <p:sp>
        <p:nvSpPr>
          <p:cNvPr id="35" name="Freeform 15">
            <a:extLst>
              <a:ext uri="{FF2B5EF4-FFF2-40B4-BE49-F238E27FC236}">
                <a16:creationId xmlns:a16="http://schemas.microsoft.com/office/drawing/2014/main" id="{8B5EBA4A-561D-40FC-9AF8-3216D4F18FBA}"/>
              </a:ext>
            </a:extLst>
          </p:cNvPr>
          <p:cNvSpPr>
            <a:spLocks/>
          </p:cNvSpPr>
          <p:nvPr/>
        </p:nvSpPr>
        <p:spPr bwMode="auto">
          <a:xfrm>
            <a:off x="5807868" y="1238589"/>
            <a:ext cx="925476" cy="1803936"/>
          </a:xfrm>
          <a:custGeom>
            <a:avLst/>
            <a:gdLst>
              <a:gd name="T0" fmla="*/ 2147483647 w 576"/>
              <a:gd name="T1" fmla="*/ 2147483647 h 1536"/>
              <a:gd name="T2" fmla="*/ 2147483647 w 576"/>
              <a:gd name="T3" fmla="*/ 2147483647 h 1536"/>
              <a:gd name="T4" fmla="*/ 2147483647 w 576"/>
              <a:gd name="T5" fmla="*/ 2147483647 h 1536"/>
              <a:gd name="T6" fmla="*/ 2147483647 w 576"/>
              <a:gd name="T7" fmla="*/ 2147483647 h 1536"/>
              <a:gd name="T8" fmla="*/ 2147483647 w 576"/>
              <a:gd name="T9" fmla="*/ 2147483647 h 1536"/>
              <a:gd name="T10" fmla="*/ 2147483647 w 576"/>
              <a:gd name="T11" fmla="*/ 2147483647 h 1536"/>
              <a:gd name="T12" fmla="*/ 2147483647 w 576"/>
              <a:gd name="T13" fmla="*/ 2147483647 h 1536"/>
              <a:gd name="T14" fmla="*/ 2147483647 w 576"/>
              <a:gd name="T15" fmla="*/ 2147483647 h 1536"/>
              <a:gd name="T16" fmla="*/ 2147483647 w 576"/>
              <a:gd name="T17" fmla="*/ 0 h 1536"/>
              <a:gd name="T18" fmla="*/ 0 w 576"/>
              <a:gd name="T19" fmla="*/ 0 h 1536"/>
              <a:gd name="T20" fmla="*/ 0 w 576"/>
              <a:gd name="T21" fmla="*/ 2147483647 h 1536"/>
              <a:gd name="T22" fmla="*/ 2147483647 w 576"/>
              <a:gd name="T23" fmla="*/ 2147483647 h 1536"/>
              <a:gd name="T24" fmla="*/ 2147483647 w 576"/>
              <a:gd name="T25" fmla="*/ 2147483647 h 1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6" h="1536">
                <a:moveTo>
                  <a:pt x="64" y="1136"/>
                </a:moveTo>
                <a:lnTo>
                  <a:pt x="8" y="1136"/>
                </a:lnTo>
                <a:lnTo>
                  <a:pt x="8" y="1536"/>
                </a:lnTo>
                <a:lnTo>
                  <a:pt x="576" y="1536"/>
                </a:lnTo>
                <a:lnTo>
                  <a:pt x="576" y="1136"/>
                </a:lnTo>
                <a:lnTo>
                  <a:pt x="512" y="1136"/>
                </a:lnTo>
                <a:lnTo>
                  <a:pt x="512" y="392"/>
                </a:lnTo>
                <a:lnTo>
                  <a:pt x="568" y="392"/>
                </a:lnTo>
                <a:lnTo>
                  <a:pt x="568" y="0"/>
                </a:lnTo>
                <a:lnTo>
                  <a:pt x="0" y="0"/>
                </a:lnTo>
                <a:lnTo>
                  <a:pt x="0" y="400"/>
                </a:lnTo>
                <a:lnTo>
                  <a:pt x="72" y="400"/>
                </a:lnTo>
                <a:lnTo>
                  <a:pt x="64" y="1136"/>
                </a:lnTo>
                <a:close/>
              </a:path>
            </a:pathLst>
          </a:custGeom>
          <a:noFill/>
          <a:ln w="19050" cap="sq"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AutoShape 16">
            <a:extLst>
              <a:ext uri="{FF2B5EF4-FFF2-40B4-BE49-F238E27FC236}">
                <a16:creationId xmlns:a16="http://schemas.microsoft.com/office/drawing/2014/main" id="{33DB7FE2-4C6C-48B7-B8CC-768C87EADA6A}"/>
              </a:ext>
            </a:extLst>
          </p:cNvPr>
          <p:cNvSpPr>
            <a:spLocks noChangeArrowheads="1"/>
          </p:cNvSpPr>
          <p:nvPr/>
        </p:nvSpPr>
        <p:spPr bwMode="auto">
          <a:xfrm>
            <a:off x="1646069" y="1952648"/>
            <a:ext cx="427976" cy="338532"/>
          </a:xfrm>
          <a:prstGeom prst="rightArrow">
            <a:avLst>
              <a:gd name="adj1" fmla="val 50000"/>
              <a:gd name="adj2" fmla="val 39063"/>
            </a:avLst>
          </a:prstGeom>
          <a:solidFill>
            <a:srgbClr val="00B050"/>
          </a:solidFill>
          <a:ln w="19050" cap="sq" algn="ctr">
            <a:noFill/>
            <a:miter lim="800000"/>
            <a:headEnd/>
            <a:tailEnd/>
          </a:ln>
          <a:effectLst>
            <a:outerShdw blurRad="50800" dist="38100" dir="2700000" algn="tl" rotWithShape="0">
              <a:prstClr val="black">
                <a:alpha val="40000"/>
              </a:prstClr>
            </a:outerShdw>
          </a:effectLst>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37" name="AutoShape 17">
            <a:extLst>
              <a:ext uri="{FF2B5EF4-FFF2-40B4-BE49-F238E27FC236}">
                <a16:creationId xmlns:a16="http://schemas.microsoft.com/office/drawing/2014/main" id="{99B5F8E5-452B-4A5B-9693-27F38A276714}"/>
              </a:ext>
            </a:extLst>
          </p:cNvPr>
          <p:cNvSpPr>
            <a:spLocks noChangeArrowheads="1"/>
          </p:cNvSpPr>
          <p:nvPr/>
        </p:nvSpPr>
        <p:spPr bwMode="auto">
          <a:xfrm>
            <a:off x="3342775" y="1943251"/>
            <a:ext cx="427976" cy="338532"/>
          </a:xfrm>
          <a:prstGeom prst="rightArrow">
            <a:avLst>
              <a:gd name="adj1" fmla="val 50000"/>
              <a:gd name="adj2" fmla="val 39063"/>
            </a:avLst>
          </a:prstGeom>
          <a:solidFill>
            <a:srgbClr val="00B050"/>
          </a:solidFill>
          <a:ln w="19050" cap="sq" algn="ctr">
            <a:noFill/>
            <a:miter lim="800000"/>
            <a:headEnd/>
            <a:tailEnd/>
          </a:ln>
          <a:effectLst>
            <a:outerShdw blurRad="50800" dist="38100" dir="2700000" algn="tl" rotWithShape="0">
              <a:prstClr val="black">
                <a:alpha val="40000"/>
              </a:prstClr>
            </a:outerShdw>
          </a:effectLst>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38" name="AutoShape 18">
            <a:extLst>
              <a:ext uri="{FF2B5EF4-FFF2-40B4-BE49-F238E27FC236}">
                <a16:creationId xmlns:a16="http://schemas.microsoft.com/office/drawing/2014/main" id="{7758C0D5-644A-4557-88B6-96C29D3B4914}"/>
              </a:ext>
            </a:extLst>
          </p:cNvPr>
          <p:cNvSpPr>
            <a:spLocks noChangeArrowheads="1"/>
          </p:cNvSpPr>
          <p:nvPr/>
        </p:nvSpPr>
        <p:spPr bwMode="auto">
          <a:xfrm>
            <a:off x="5039481" y="1933856"/>
            <a:ext cx="427976" cy="338532"/>
          </a:xfrm>
          <a:prstGeom prst="rightArrow">
            <a:avLst>
              <a:gd name="adj1" fmla="val 50000"/>
              <a:gd name="adj2" fmla="val 39063"/>
            </a:avLst>
          </a:prstGeom>
          <a:solidFill>
            <a:srgbClr val="00B050"/>
          </a:solidFill>
          <a:ln w="19050" cap="sq" algn="ctr">
            <a:noFill/>
            <a:miter lim="800000"/>
            <a:headEnd/>
            <a:tailEnd/>
          </a:ln>
          <a:effectLst>
            <a:outerShdw blurRad="50800" dist="38100" dir="2700000" algn="tl" rotWithShape="0">
              <a:prstClr val="black">
                <a:alpha val="40000"/>
              </a:prstClr>
            </a:outerShdw>
          </a:effectLst>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39" name="Freeform 19">
            <a:extLst>
              <a:ext uri="{FF2B5EF4-FFF2-40B4-BE49-F238E27FC236}">
                <a16:creationId xmlns:a16="http://schemas.microsoft.com/office/drawing/2014/main" id="{B118EC9A-973A-470D-89E1-3AF414986B65}"/>
              </a:ext>
            </a:extLst>
          </p:cNvPr>
          <p:cNvSpPr>
            <a:spLocks/>
          </p:cNvSpPr>
          <p:nvPr/>
        </p:nvSpPr>
        <p:spPr bwMode="auto">
          <a:xfrm>
            <a:off x="7427451" y="1238589"/>
            <a:ext cx="925476" cy="1803936"/>
          </a:xfrm>
          <a:custGeom>
            <a:avLst/>
            <a:gdLst>
              <a:gd name="T0" fmla="*/ 2147483647 w 576"/>
              <a:gd name="T1" fmla="*/ 2147483647 h 1536"/>
              <a:gd name="T2" fmla="*/ 2147483647 w 576"/>
              <a:gd name="T3" fmla="*/ 2147483647 h 1536"/>
              <a:gd name="T4" fmla="*/ 2147483647 w 576"/>
              <a:gd name="T5" fmla="*/ 2147483647 h 1536"/>
              <a:gd name="T6" fmla="*/ 2147483647 w 576"/>
              <a:gd name="T7" fmla="*/ 2147483647 h 1536"/>
              <a:gd name="T8" fmla="*/ 2147483647 w 576"/>
              <a:gd name="T9" fmla="*/ 2147483647 h 1536"/>
              <a:gd name="T10" fmla="*/ 2147483647 w 576"/>
              <a:gd name="T11" fmla="*/ 2147483647 h 1536"/>
              <a:gd name="T12" fmla="*/ 2147483647 w 576"/>
              <a:gd name="T13" fmla="*/ 2147483647 h 1536"/>
              <a:gd name="T14" fmla="*/ 2147483647 w 576"/>
              <a:gd name="T15" fmla="*/ 2147483647 h 1536"/>
              <a:gd name="T16" fmla="*/ 2147483647 w 576"/>
              <a:gd name="T17" fmla="*/ 0 h 1536"/>
              <a:gd name="T18" fmla="*/ 0 w 576"/>
              <a:gd name="T19" fmla="*/ 0 h 1536"/>
              <a:gd name="T20" fmla="*/ 0 w 576"/>
              <a:gd name="T21" fmla="*/ 2147483647 h 1536"/>
              <a:gd name="T22" fmla="*/ 2147483647 w 576"/>
              <a:gd name="T23" fmla="*/ 2147483647 h 1536"/>
              <a:gd name="T24" fmla="*/ 2147483647 w 576"/>
              <a:gd name="T25" fmla="*/ 2147483647 h 1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6" h="1536">
                <a:moveTo>
                  <a:pt x="64" y="1136"/>
                </a:moveTo>
                <a:lnTo>
                  <a:pt x="8" y="1136"/>
                </a:lnTo>
                <a:lnTo>
                  <a:pt x="8" y="1536"/>
                </a:lnTo>
                <a:lnTo>
                  <a:pt x="576" y="1536"/>
                </a:lnTo>
                <a:lnTo>
                  <a:pt x="576" y="1136"/>
                </a:lnTo>
                <a:lnTo>
                  <a:pt x="512" y="1136"/>
                </a:lnTo>
                <a:lnTo>
                  <a:pt x="512" y="392"/>
                </a:lnTo>
                <a:lnTo>
                  <a:pt x="568" y="392"/>
                </a:lnTo>
                <a:lnTo>
                  <a:pt x="568" y="0"/>
                </a:lnTo>
                <a:lnTo>
                  <a:pt x="0" y="0"/>
                </a:lnTo>
                <a:lnTo>
                  <a:pt x="0" y="400"/>
                </a:lnTo>
                <a:lnTo>
                  <a:pt x="72" y="400"/>
                </a:lnTo>
                <a:lnTo>
                  <a:pt x="64" y="1136"/>
                </a:lnTo>
                <a:close/>
              </a:path>
            </a:pathLst>
          </a:custGeom>
          <a:noFill/>
          <a:ln w="19050" cap="sq"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Oval 20">
            <a:extLst>
              <a:ext uri="{FF2B5EF4-FFF2-40B4-BE49-F238E27FC236}">
                <a16:creationId xmlns:a16="http://schemas.microsoft.com/office/drawing/2014/main" id="{77DC5427-525C-422B-BDCA-16B2F82AD840}"/>
              </a:ext>
            </a:extLst>
          </p:cNvPr>
          <p:cNvSpPr>
            <a:spLocks noChangeArrowheads="1"/>
          </p:cNvSpPr>
          <p:nvPr/>
        </p:nvSpPr>
        <p:spPr bwMode="auto">
          <a:xfrm>
            <a:off x="7658820" y="1454686"/>
            <a:ext cx="462738" cy="1437512"/>
          </a:xfrm>
          <a:prstGeom prst="ellipse">
            <a:avLst/>
          </a:prstGeom>
          <a:noFill/>
          <a:ln w="19050" cap="sq" algn="ctr">
            <a:solidFill>
              <a:srgbClr val="FF0066"/>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41" name="AutoShape 21">
            <a:extLst>
              <a:ext uri="{FF2B5EF4-FFF2-40B4-BE49-F238E27FC236}">
                <a16:creationId xmlns:a16="http://schemas.microsoft.com/office/drawing/2014/main" id="{35780CB2-20C6-41FD-9410-5323AADB07B6}"/>
              </a:ext>
            </a:extLst>
          </p:cNvPr>
          <p:cNvSpPr>
            <a:spLocks noChangeArrowheads="1"/>
          </p:cNvSpPr>
          <p:nvPr/>
        </p:nvSpPr>
        <p:spPr bwMode="auto">
          <a:xfrm>
            <a:off x="6877491" y="1952648"/>
            <a:ext cx="350940" cy="338532"/>
          </a:xfrm>
          <a:prstGeom prst="rightArrow">
            <a:avLst>
              <a:gd name="adj1" fmla="val 50000"/>
              <a:gd name="adj2" fmla="val 32031"/>
            </a:avLst>
          </a:prstGeom>
          <a:solidFill>
            <a:srgbClr val="00B050"/>
          </a:solidFill>
          <a:ln w="19050" cap="sq" algn="ctr">
            <a:noFill/>
            <a:miter lim="800000"/>
            <a:headEnd/>
            <a:tailEnd/>
          </a:ln>
          <a:effectLst>
            <a:outerShdw blurRad="50800" dist="38100" dir="2700000" algn="tl" rotWithShape="0">
              <a:prstClr val="black">
                <a:alpha val="40000"/>
              </a:prstClr>
            </a:outerShdw>
          </a:effectLst>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42" name="Text Box 24">
            <a:extLst>
              <a:ext uri="{FF2B5EF4-FFF2-40B4-BE49-F238E27FC236}">
                <a16:creationId xmlns:a16="http://schemas.microsoft.com/office/drawing/2014/main" id="{2BB32BB9-1B6F-49CD-BBD6-E7DC2FC631BF}"/>
              </a:ext>
            </a:extLst>
          </p:cNvPr>
          <p:cNvSpPr txBox="1">
            <a:spLocks noChangeArrowheads="1"/>
          </p:cNvSpPr>
          <p:nvPr/>
        </p:nvSpPr>
        <p:spPr bwMode="auto">
          <a:xfrm>
            <a:off x="3622716" y="3004943"/>
            <a:ext cx="1658145" cy="584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spcBef>
                <a:spcPct val="50000"/>
              </a:spcBef>
            </a:pPr>
            <a:r>
              <a:rPr lang="en-US" altLang="zh-TW" sz="1600">
                <a:solidFill>
                  <a:srgbClr val="1C7DDB"/>
                </a:solidFill>
                <a:latin typeface="Times New Roman" pitchFamily="18" charset="0"/>
                <a:ea typeface="PMingLiU" pitchFamily="18" charset="-120"/>
              </a:rPr>
              <a:t>Model simulation to obtain contour</a:t>
            </a:r>
            <a:endParaRPr lang="en-US" altLang="zh-CN" sz="1600">
              <a:solidFill>
                <a:srgbClr val="1C7DDB"/>
              </a:solidFill>
              <a:latin typeface="Times New Roman" pitchFamily="18" charset="0"/>
              <a:ea typeface="PMingLiU" pitchFamily="18" charset="-120"/>
            </a:endParaRPr>
          </a:p>
        </p:txBody>
      </p:sp>
      <p:sp>
        <p:nvSpPr>
          <p:cNvPr id="43" name="Text Box 31">
            <a:extLst>
              <a:ext uri="{FF2B5EF4-FFF2-40B4-BE49-F238E27FC236}">
                <a16:creationId xmlns:a16="http://schemas.microsoft.com/office/drawing/2014/main" id="{1677D7C8-7E23-4E5C-BB1C-A090A3B5B30E}"/>
              </a:ext>
            </a:extLst>
          </p:cNvPr>
          <p:cNvSpPr txBox="1">
            <a:spLocks noChangeArrowheads="1"/>
          </p:cNvSpPr>
          <p:nvPr/>
        </p:nvSpPr>
        <p:spPr bwMode="auto">
          <a:xfrm>
            <a:off x="2080256" y="3061316"/>
            <a:ext cx="1272530" cy="584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spcBef>
                <a:spcPct val="50000"/>
              </a:spcBef>
            </a:pPr>
            <a:r>
              <a:rPr lang="en-US" altLang="zh-TW" sz="1600">
                <a:solidFill>
                  <a:srgbClr val="1C7DDB"/>
                </a:solidFill>
                <a:latin typeface="Times New Roman" pitchFamily="18" charset="0"/>
                <a:ea typeface="PMingLiU" pitchFamily="18" charset="-120"/>
              </a:rPr>
              <a:t>Edge dissection</a:t>
            </a:r>
            <a:endParaRPr lang="en-US" altLang="zh-CN" sz="1600">
              <a:solidFill>
                <a:srgbClr val="1C7DDB"/>
              </a:solidFill>
              <a:latin typeface="Times New Roman" pitchFamily="18" charset="0"/>
              <a:ea typeface="PMingLiU" pitchFamily="18" charset="-120"/>
            </a:endParaRPr>
          </a:p>
        </p:txBody>
      </p:sp>
      <p:sp>
        <p:nvSpPr>
          <p:cNvPr id="44" name="Text Box 36">
            <a:extLst>
              <a:ext uri="{FF2B5EF4-FFF2-40B4-BE49-F238E27FC236}">
                <a16:creationId xmlns:a16="http://schemas.microsoft.com/office/drawing/2014/main" id="{B9D3C4B9-CF37-49AA-A028-4D8792E36FF3}"/>
              </a:ext>
            </a:extLst>
          </p:cNvPr>
          <p:cNvSpPr txBox="1">
            <a:spLocks noChangeArrowheads="1"/>
          </p:cNvSpPr>
          <p:nvPr/>
        </p:nvSpPr>
        <p:spPr bwMode="auto">
          <a:xfrm>
            <a:off x="5705037" y="3004943"/>
            <a:ext cx="1272530" cy="584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spcBef>
                <a:spcPct val="50000"/>
              </a:spcBef>
            </a:pPr>
            <a:r>
              <a:rPr lang="en-US" altLang="zh-TW" sz="1600">
                <a:solidFill>
                  <a:srgbClr val="1C7DDB"/>
                </a:solidFill>
                <a:latin typeface="Times New Roman" pitchFamily="18" charset="0"/>
                <a:ea typeface="PMingLiU" pitchFamily="18" charset="-120"/>
              </a:rPr>
              <a:t>Move the edges</a:t>
            </a:r>
            <a:endParaRPr lang="en-US" altLang="zh-CN" sz="1600">
              <a:solidFill>
                <a:srgbClr val="1C7DDB"/>
              </a:solidFill>
              <a:latin typeface="Times New Roman" pitchFamily="18" charset="0"/>
              <a:ea typeface="PMingLiU" pitchFamily="18" charset="-120"/>
            </a:endParaRPr>
          </a:p>
        </p:txBody>
      </p:sp>
      <p:sp>
        <p:nvSpPr>
          <p:cNvPr id="45" name="Text Box 37">
            <a:extLst>
              <a:ext uri="{FF2B5EF4-FFF2-40B4-BE49-F238E27FC236}">
                <a16:creationId xmlns:a16="http://schemas.microsoft.com/office/drawing/2014/main" id="{1576B8DA-CFF6-445C-8F89-CCA661B7099C}"/>
              </a:ext>
            </a:extLst>
          </p:cNvPr>
          <p:cNvSpPr txBox="1">
            <a:spLocks noChangeArrowheads="1"/>
          </p:cNvSpPr>
          <p:nvPr/>
        </p:nvSpPr>
        <p:spPr bwMode="auto">
          <a:xfrm>
            <a:off x="7093251" y="3004943"/>
            <a:ext cx="1670998" cy="584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spcBef>
                <a:spcPct val="50000"/>
              </a:spcBef>
            </a:pPr>
            <a:r>
              <a:rPr lang="en-US" altLang="zh-CN" sz="1600" dirty="0">
                <a:solidFill>
                  <a:srgbClr val="1C7DDB"/>
                </a:solidFill>
                <a:latin typeface="Times New Roman" pitchFamily="18" charset="0"/>
                <a:ea typeface="PMingLiU" pitchFamily="18" charset="-120"/>
              </a:rPr>
              <a:t>Model s</a:t>
            </a:r>
            <a:r>
              <a:rPr lang="en-US" altLang="zh-TW" sz="1600" dirty="0">
                <a:solidFill>
                  <a:srgbClr val="1C7DDB"/>
                </a:solidFill>
                <a:latin typeface="Times New Roman" pitchFamily="18" charset="0"/>
                <a:ea typeface="PMingLiU" pitchFamily="18" charset="-120"/>
              </a:rPr>
              <a:t>imulat</a:t>
            </a:r>
            <a:r>
              <a:rPr lang="en-US" altLang="zh-CN" sz="1600" dirty="0">
                <a:solidFill>
                  <a:srgbClr val="1C7DDB"/>
                </a:solidFill>
                <a:latin typeface="Times New Roman" pitchFamily="18" charset="0"/>
                <a:ea typeface="PMingLiU" pitchFamily="18" charset="-120"/>
              </a:rPr>
              <a:t>ion</a:t>
            </a:r>
            <a:r>
              <a:rPr lang="en-US" altLang="zh-TW" sz="1600" dirty="0">
                <a:solidFill>
                  <a:srgbClr val="1C7DDB"/>
                </a:solidFill>
                <a:latin typeface="Times New Roman" pitchFamily="18" charset="0"/>
                <a:ea typeface="PMingLiU" pitchFamily="18" charset="-120"/>
              </a:rPr>
              <a:t> again</a:t>
            </a:r>
            <a:endParaRPr lang="en-US" altLang="zh-CN" sz="1600" dirty="0">
              <a:solidFill>
                <a:srgbClr val="1C7DDB"/>
              </a:solidFill>
              <a:latin typeface="Times New Roman" pitchFamily="18" charset="0"/>
              <a:ea typeface="PMingLiU" pitchFamily="18" charset="-120"/>
            </a:endParaRPr>
          </a:p>
        </p:txBody>
      </p:sp>
      <p:sp>
        <p:nvSpPr>
          <p:cNvPr id="46" name="Text Box 46">
            <a:extLst>
              <a:ext uri="{FF2B5EF4-FFF2-40B4-BE49-F238E27FC236}">
                <a16:creationId xmlns:a16="http://schemas.microsoft.com/office/drawing/2014/main" id="{4536696A-C81A-48EC-B634-3AED48396F07}"/>
              </a:ext>
            </a:extLst>
          </p:cNvPr>
          <p:cNvSpPr txBox="1">
            <a:spLocks noChangeArrowheads="1"/>
          </p:cNvSpPr>
          <p:nvPr/>
        </p:nvSpPr>
        <p:spPr bwMode="auto">
          <a:xfrm>
            <a:off x="460673" y="3004943"/>
            <a:ext cx="1388214" cy="33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spcBef>
                <a:spcPct val="50000"/>
              </a:spcBef>
            </a:pPr>
            <a:r>
              <a:rPr lang="en-US" altLang="zh-CN" sz="1600">
                <a:solidFill>
                  <a:srgbClr val="1C7DDB"/>
                </a:solidFill>
                <a:latin typeface="Arial" charset="0"/>
                <a:ea typeface="宋体" pitchFamily="2" charset="-122"/>
              </a:rPr>
              <a:t>   Target</a:t>
            </a:r>
          </a:p>
        </p:txBody>
      </p:sp>
      <p:sp>
        <p:nvSpPr>
          <p:cNvPr id="56" name="内容占位符 2">
            <a:extLst>
              <a:ext uri="{FF2B5EF4-FFF2-40B4-BE49-F238E27FC236}">
                <a16:creationId xmlns:a16="http://schemas.microsoft.com/office/drawing/2014/main" id="{A809A71A-0CC0-41AF-A9DD-BEB67833D381}"/>
              </a:ext>
            </a:extLst>
          </p:cNvPr>
          <p:cNvSpPr txBox="1">
            <a:spLocks/>
          </p:cNvSpPr>
          <p:nvPr/>
        </p:nvSpPr>
        <p:spPr>
          <a:xfrm>
            <a:off x="581638" y="3734841"/>
            <a:ext cx="8394023" cy="1778851"/>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传统</a:t>
            </a:r>
            <a:r>
              <a:rPr lang="en-US" altLang="zh-CN" sz="1600" dirty="0"/>
              <a:t>OPC </a:t>
            </a:r>
            <a:r>
              <a:rPr lang="zh-CN" altLang="en-US" sz="1600" dirty="0"/>
              <a:t>的优化变量是原始设计图形上打断的线段，目标是</a:t>
            </a:r>
            <a:r>
              <a:rPr lang="en-US" altLang="zh-CN" sz="1600" dirty="0"/>
              <a:t>contour </a:t>
            </a:r>
            <a:r>
              <a:rPr lang="zh-CN" altLang="en-US" sz="1600" dirty="0"/>
              <a:t>尽可能的接近设计图形。 在</a:t>
            </a:r>
            <a:r>
              <a:rPr lang="en-US" altLang="zh-CN" sz="1600" dirty="0"/>
              <a:t>Mask Image Optimization </a:t>
            </a:r>
            <a:r>
              <a:rPr lang="zh-CN" altLang="en-US" sz="1600" dirty="0"/>
              <a:t>里， 变量则为</a:t>
            </a:r>
            <a:r>
              <a:rPr lang="en-US" altLang="zh-CN" sz="1600" dirty="0"/>
              <a:t>mask image </a:t>
            </a:r>
            <a:r>
              <a:rPr lang="zh-CN" altLang="en-US" sz="1600" dirty="0"/>
              <a:t>上的每个</a:t>
            </a:r>
            <a:r>
              <a:rPr lang="en-US" altLang="zh-CN" sz="1600" dirty="0"/>
              <a:t>pixel</a:t>
            </a:r>
            <a:r>
              <a:rPr lang="zh-CN" altLang="en-US" sz="1600" dirty="0"/>
              <a:t>， 最终得到的结果是一张优化后的</a:t>
            </a:r>
            <a:r>
              <a:rPr lang="en-US" altLang="zh-CN" sz="1600" dirty="0"/>
              <a:t>mask image</a:t>
            </a:r>
            <a:r>
              <a:rPr lang="zh-CN" altLang="en-US" sz="1600" dirty="0"/>
              <a:t>， 这体现了反演光刻的思想</a:t>
            </a:r>
          </a:p>
        </p:txBody>
      </p:sp>
      <p:sp>
        <p:nvSpPr>
          <p:cNvPr id="61" name="AutoShape 18">
            <a:extLst>
              <a:ext uri="{FF2B5EF4-FFF2-40B4-BE49-F238E27FC236}">
                <a16:creationId xmlns:a16="http://schemas.microsoft.com/office/drawing/2014/main" id="{52DFC4A0-4D60-4034-AAEF-6A4996C8F275}"/>
              </a:ext>
            </a:extLst>
          </p:cNvPr>
          <p:cNvSpPr>
            <a:spLocks noChangeArrowheads="1"/>
          </p:cNvSpPr>
          <p:nvPr/>
        </p:nvSpPr>
        <p:spPr bwMode="auto">
          <a:xfrm>
            <a:off x="4030266" y="5513692"/>
            <a:ext cx="427976" cy="338532"/>
          </a:xfrm>
          <a:prstGeom prst="rightArrow">
            <a:avLst>
              <a:gd name="adj1" fmla="val 50000"/>
              <a:gd name="adj2" fmla="val 39063"/>
            </a:avLst>
          </a:prstGeom>
          <a:solidFill>
            <a:srgbClr val="00B050"/>
          </a:solidFill>
          <a:ln w="19050" cap="sq" algn="ctr">
            <a:noFill/>
            <a:miter lim="800000"/>
            <a:headEnd/>
            <a:tailEnd/>
          </a:ln>
          <a:effectLst>
            <a:outerShdw blurRad="50800" dist="38100" dir="2700000" algn="tl" rotWithShape="0">
              <a:prstClr val="black">
                <a:alpha val="40000"/>
              </a:prstClr>
            </a:outerShdw>
          </a:effectLst>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altLang="en-US"/>
          </a:p>
        </p:txBody>
      </p:sp>
      <p:sp>
        <p:nvSpPr>
          <p:cNvPr id="63" name="文本框 62">
            <a:extLst>
              <a:ext uri="{FF2B5EF4-FFF2-40B4-BE49-F238E27FC236}">
                <a16:creationId xmlns:a16="http://schemas.microsoft.com/office/drawing/2014/main" id="{17FB28FE-02B7-4825-A320-722086388758}"/>
              </a:ext>
            </a:extLst>
          </p:cNvPr>
          <p:cNvSpPr txBox="1"/>
          <p:nvPr/>
        </p:nvSpPr>
        <p:spPr>
          <a:xfrm>
            <a:off x="804866" y="5694915"/>
            <a:ext cx="1143944" cy="461665"/>
          </a:xfrm>
          <a:prstGeom prst="rect">
            <a:avLst/>
          </a:prstGeom>
          <a:noFill/>
        </p:spPr>
        <p:txBody>
          <a:bodyPr wrap="square">
            <a:spAutoFit/>
          </a:bodyPr>
          <a:lstStyle/>
          <a:p>
            <a:r>
              <a:rPr lang="zh-CN" altLang="en-US" sz="1200" i="1" dirty="0"/>
              <a:t>初始设计的</a:t>
            </a:r>
            <a:endParaRPr lang="en-US" altLang="zh-CN" sz="1200" i="1" dirty="0"/>
          </a:p>
          <a:p>
            <a:r>
              <a:rPr lang="en-US" altLang="zh-CN" sz="1200" i="1" dirty="0"/>
              <a:t>Mask image</a:t>
            </a:r>
            <a:endParaRPr lang="zh-CN" altLang="en-US" sz="1200" i="1" dirty="0"/>
          </a:p>
        </p:txBody>
      </p:sp>
      <p:sp>
        <p:nvSpPr>
          <p:cNvPr id="64" name="文本框 63">
            <a:extLst>
              <a:ext uri="{FF2B5EF4-FFF2-40B4-BE49-F238E27FC236}">
                <a16:creationId xmlns:a16="http://schemas.microsoft.com/office/drawing/2014/main" id="{74A14980-2E0C-45D5-8C27-CEFB2702814A}"/>
              </a:ext>
            </a:extLst>
          </p:cNvPr>
          <p:cNvSpPr txBox="1"/>
          <p:nvPr/>
        </p:nvSpPr>
        <p:spPr>
          <a:xfrm>
            <a:off x="6733344" y="5694915"/>
            <a:ext cx="1143944" cy="461665"/>
          </a:xfrm>
          <a:prstGeom prst="rect">
            <a:avLst/>
          </a:prstGeom>
          <a:noFill/>
        </p:spPr>
        <p:txBody>
          <a:bodyPr wrap="square">
            <a:spAutoFit/>
          </a:bodyPr>
          <a:lstStyle/>
          <a:p>
            <a:r>
              <a:rPr lang="zh-CN" altLang="en-US" sz="1200" i="1" dirty="0"/>
              <a:t>优化后的</a:t>
            </a:r>
            <a:endParaRPr lang="en-US" altLang="zh-CN" sz="1200" i="1" dirty="0"/>
          </a:p>
          <a:p>
            <a:r>
              <a:rPr lang="en-US" altLang="zh-CN" sz="1200" i="1" dirty="0"/>
              <a:t>Mask image</a:t>
            </a:r>
            <a:endParaRPr lang="zh-CN" altLang="en-US" sz="1200" i="1" dirty="0"/>
          </a:p>
        </p:txBody>
      </p:sp>
      <p:pic>
        <p:nvPicPr>
          <p:cNvPr id="6" name="Picture 34">
            <a:extLst>
              <a:ext uri="{FF2B5EF4-FFF2-40B4-BE49-F238E27FC236}">
                <a16:creationId xmlns:a16="http://schemas.microsoft.com/office/drawing/2014/main" id="{70E350B9-C960-4948-97E9-8D56F0DB6842}"/>
              </a:ext>
            </a:extLst>
          </p:cNvPr>
          <p:cNvPicPr>
            <a:picLocks noChangeAspect="1"/>
          </p:cNvPicPr>
          <p:nvPr/>
        </p:nvPicPr>
        <p:blipFill>
          <a:blip r:embed="rId2"/>
          <a:stretch>
            <a:fillRect/>
          </a:stretch>
        </p:blipFill>
        <p:spPr>
          <a:xfrm>
            <a:off x="2311632" y="5052132"/>
            <a:ext cx="1360560" cy="1176369"/>
          </a:xfrm>
          <a:prstGeom prst="rect">
            <a:avLst/>
          </a:prstGeom>
          <a:ln w="38100">
            <a:noFill/>
          </a:ln>
          <a:effectLst>
            <a:innerShdw blurRad="63500" dist="50800" dir="8100000">
              <a:prstClr val="black">
                <a:alpha val="50000"/>
              </a:prstClr>
            </a:innerShdw>
          </a:effectLst>
        </p:spPr>
      </p:pic>
      <p:pic>
        <p:nvPicPr>
          <p:cNvPr id="7" name="Picture 35">
            <a:extLst>
              <a:ext uri="{FF2B5EF4-FFF2-40B4-BE49-F238E27FC236}">
                <a16:creationId xmlns:a16="http://schemas.microsoft.com/office/drawing/2014/main" id="{BD0F4A34-D410-4108-948B-085606AC1E6F}"/>
              </a:ext>
            </a:extLst>
          </p:cNvPr>
          <p:cNvPicPr>
            <a:picLocks noChangeAspect="1"/>
          </p:cNvPicPr>
          <p:nvPr/>
        </p:nvPicPr>
        <p:blipFill>
          <a:blip r:embed="rId3"/>
          <a:stretch>
            <a:fillRect/>
          </a:stretch>
        </p:blipFill>
        <p:spPr>
          <a:xfrm>
            <a:off x="4899424" y="5052132"/>
            <a:ext cx="1400567" cy="1176369"/>
          </a:xfrm>
          <a:prstGeom prst="rect">
            <a:avLst/>
          </a:prstGeom>
          <a:ln w="38100">
            <a:noFill/>
          </a:ln>
          <a:effectLst>
            <a:innerShdw blurRad="63500" dist="50800" dir="8100000">
              <a:prstClr val="black">
                <a:alpha val="50000"/>
              </a:prstClr>
            </a:innerShdw>
          </a:effectLst>
        </p:spPr>
      </p:pic>
    </p:spTree>
    <p:extLst>
      <p:ext uri="{BB962C8B-B14F-4D97-AF65-F5344CB8AC3E}">
        <p14:creationId xmlns:p14="http://schemas.microsoft.com/office/powerpoint/2010/main" val="1917429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0E3D3-8F5E-4817-8A5B-2D40428266CE}"/>
              </a:ext>
            </a:extLst>
          </p:cNvPr>
          <p:cNvSpPr>
            <a:spLocks noGrp="1"/>
          </p:cNvSpPr>
          <p:nvPr>
            <p:ph type="title"/>
          </p:nvPr>
        </p:nvSpPr>
        <p:spPr/>
        <p:txBody>
          <a:bodyPr/>
          <a:lstStyle/>
          <a:p>
            <a:r>
              <a:rPr lang="zh-CN" altLang="en-US" dirty="0"/>
              <a:t>创新的</a:t>
            </a:r>
            <a:r>
              <a:rPr lang="en-US" altLang="zh-CN" dirty="0"/>
              <a:t>Hybrid MO </a:t>
            </a:r>
            <a:endParaRPr lang="zh-CN" altLang="en-US" dirty="0"/>
          </a:p>
        </p:txBody>
      </p:sp>
      <p:sp>
        <p:nvSpPr>
          <p:cNvPr id="3" name="内容占位符 2">
            <a:extLst>
              <a:ext uri="{FF2B5EF4-FFF2-40B4-BE49-F238E27FC236}">
                <a16:creationId xmlns:a16="http://schemas.microsoft.com/office/drawing/2014/main" id="{882C934A-E21B-4965-A633-B708DD27DCC7}"/>
              </a:ext>
            </a:extLst>
          </p:cNvPr>
          <p:cNvSpPr>
            <a:spLocks noGrp="1"/>
          </p:cNvSpPr>
          <p:nvPr>
            <p:ph idx="1"/>
          </p:nvPr>
        </p:nvSpPr>
        <p:spPr/>
        <p:txBody>
          <a:bodyPr/>
          <a:lstStyle/>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891051B8-13FB-45F0-808A-11EDEB5B14D5}"/>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F1E29B03-09D3-4C8B-A742-98EFE80191BC}"/>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38</a:t>
            </a:fld>
            <a:endParaRPr lang="zh-CN" altLang="en-US" dirty="0"/>
          </a:p>
        </p:txBody>
      </p:sp>
      <p:sp>
        <p:nvSpPr>
          <p:cNvPr id="6" name="内容占位符 2">
            <a:extLst>
              <a:ext uri="{FF2B5EF4-FFF2-40B4-BE49-F238E27FC236}">
                <a16:creationId xmlns:a16="http://schemas.microsoft.com/office/drawing/2014/main" id="{EF4CA365-CFC1-4E36-93D5-A8C2AD3133AE}"/>
              </a:ext>
            </a:extLst>
          </p:cNvPr>
          <p:cNvSpPr txBox="1">
            <a:spLocks/>
          </p:cNvSpPr>
          <p:nvPr/>
        </p:nvSpPr>
        <p:spPr>
          <a:xfrm>
            <a:off x="599183" y="141093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a:p>
            <a:endParaRPr lang="en-US" altLang="zh-CN"/>
          </a:p>
          <a:p>
            <a:endParaRPr lang="zh-CN" altLang="en-US" dirty="0"/>
          </a:p>
        </p:txBody>
      </p:sp>
      <p:sp>
        <p:nvSpPr>
          <p:cNvPr id="7" name="内容占位符 2">
            <a:extLst>
              <a:ext uri="{FF2B5EF4-FFF2-40B4-BE49-F238E27FC236}">
                <a16:creationId xmlns:a16="http://schemas.microsoft.com/office/drawing/2014/main" id="{25E56531-D49F-4822-B980-CB16398D4062}"/>
              </a:ext>
            </a:extLst>
          </p:cNvPr>
          <p:cNvSpPr txBox="1">
            <a:spLocks/>
          </p:cNvSpPr>
          <p:nvPr/>
        </p:nvSpPr>
        <p:spPr>
          <a:xfrm>
            <a:off x="599183" y="141093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a:p>
            <a:endParaRPr lang="en-US" altLang="zh-CN"/>
          </a:p>
          <a:p>
            <a:endParaRPr lang="zh-CN" altLang="en-US" dirty="0"/>
          </a:p>
        </p:txBody>
      </p:sp>
      <p:sp>
        <p:nvSpPr>
          <p:cNvPr id="8" name="Rectangle: Rounded Corners 24">
            <a:extLst>
              <a:ext uri="{FF2B5EF4-FFF2-40B4-BE49-F238E27FC236}">
                <a16:creationId xmlns:a16="http://schemas.microsoft.com/office/drawing/2014/main" id="{BF145383-958E-431D-A0A8-7F244D6A56DF}"/>
              </a:ext>
            </a:extLst>
          </p:cNvPr>
          <p:cNvSpPr/>
          <p:nvPr/>
        </p:nvSpPr>
        <p:spPr>
          <a:xfrm>
            <a:off x="4005329" y="1378257"/>
            <a:ext cx="1344514" cy="544015"/>
          </a:xfrm>
          <a:prstGeom prst="roundRect">
            <a:avLst/>
          </a:prstGeom>
          <a:solidFill>
            <a:srgbClr val="0F6FC6"/>
          </a:solidFill>
          <a:ln w="12700" cap="flat" cmpd="sng" algn="ctr">
            <a:solidFill>
              <a:srgbClr val="0F6FC6"/>
            </a:solidFill>
            <a:prstDash val="solid"/>
            <a:miter lim="800000"/>
          </a:ln>
          <a:effectLst>
            <a:outerShdw blurRad="76200" dist="12700" dir="2700000" sy="-23000" kx="-800400" algn="bl" rotWithShape="0">
              <a:prstClr val="black">
                <a:alpha val="2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100" b="1"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Hyrid MIO </a:t>
            </a:r>
          </a:p>
        </p:txBody>
      </p:sp>
      <p:sp>
        <p:nvSpPr>
          <p:cNvPr id="9" name="Rectangle: Rounded Corners 25">
            <a:extLst>
              <a:ext uri="{FF2B5EF4-FFF2-40B4-BE49-F238E27FC236}">
                <a16:creationId xmlns:a16="http://schemas.microsoft.com/office/drawing/2014/main" id="{A5E77ACA-C358-4CD7-8AA0-148D839E073E}"/>
              </a:ext>
            </a:extLst>
          </p:cNvPr>
          <p:cNvSpPr/>
          <p:nvPr/>
        </p:nvSpPr>
        <p:spPr>
          <a:xfrm>
            <a:off x="4005329" y="3383226"/>
            <a:ext cx="1344514" cy="544015"/>
          </a:xfrm>
          <a:prstGeom prst="roundRect">
            <a:avLst/>
          </a:prstGeom>
          <a:solidFill>
            <a:srgbClr val="0F6FC6"/>
          </a:solidFill>
          <a:ln w="12700" cap="flat" cmpd="sng" algn="ctr">
            <a:solidFill>
              <a:srgbClr val="0F6FC6"/>
            </a:solidFill>
            <a:prstDash val="solid"/>
            <a:miter lim="800000"/>
          </a:ln>
          <a:effectLst>
            <a:outerShdw blurRad="76200" dist="12700" dir="2700000" sy="-23000" kx="-800400" algn="bl" rotWithShape="0">
              <a:prstClr val="black">
                <a:alpha val="2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100" b="1"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Polygon Transformation</a:t>
            </a:r>
          </a:p>
        </p:txBody>
      </p:sp>
      <p:sp>
        <p:nvSpPr>
          <p:cNvPr id="10" name="Rectangle: Rounded Corners 36">
            <a:extLst>
              <a:ext uri="{FF2B5EF4-FFF2-40B4-BE49-F238E27FC236}">
                <a16:creationId xmlns:a16="http://schemas.microsoft.com/office/drawing/2014/main" id="{0AD31D76-668D-421B-B522-DAC8FC48B057}"/>
              </a:ext>
            </a:extLst>
          </p:cNvPr>
          <p:cNvSpPr/>
          <p:nvPr/>
        </p:nvSpPr>
        <p:spPr>
          <a:xfrm>
            <a:off x="4005329" y="5388196"/>
            <a:ext cx="1344514" cy="544015"/>
          </a:xfrm>
          <a:prstGeom prst="roundRect">
            <a:avLst/>
          </a:prstGeom>
          <a:solidFill>
            <a:srgbClr val="0F6FC6"/>
          </a:solidFill>
          <a:ln w="12700" cap="flat" cmpd="sng" algn="ctr">
            <a:solidFill>
              <a:srgbClr val="0F6FC6"/>
            </a:solidFill>
            <a:prstDash val="solid"/>
            <a:miter lim="800000"/>
          </a:ln>
          <a:effectLst>
            <a:outerShdw blurRad="76200" dist="12700" dir="2700000" sy="-23000" kx="-800400" algn="bl" rotWithShape="0">
              <a:prstClr val="black">
                <a:alpha val="2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100" b="1"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Polygon Co-optimization</a:t>
            </a:r>
          </a:p>
        </p:txBody>
      </p:sp>
      <p:sp>
        <p:nvSpPr>
          <p:cNvPr id="11" name="箭头: 下 10">
            <a:extLst>
              <a:ext uri="{FF2B5EF4-FFF2-40B4-BE49-F238E27FC236}">
                <a16:creationId xmlns:a16="http://schemas.microsoft.com/office/drawing/2014/main" id="{13785063-8FD9-4920-BBD3-3D3A70B58191}"/>
              </a:ext>
            </a:extLst>
          </p:cNvPr>
          <p:cNvSpPr/>
          <p:nvPr/>
        </p:nvSpPr>
        <p:spPr>
          <a:xfrm>
            <a:off x="4490712" y="2533058"/>
            <a:ext cx="382772" cy="239382"/>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258F885A-EB01-4ABD-92B5-29F45243E95E}"/>
              </a:ext>
            </a:extLst>
          </p:cNvPr>
          <p:cNvSpPr/>
          <p:nvPr/>
        </p:nvSpPr>
        <p:spPr>
          <a:xfrm>
            <a:off x="4490712" y="4538027"/>
            <a:ext cx="382772" cy="239382"/>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13" name="Content Placeholder 1">
            <a:extLst>
              <a:ext uri="{FF2B5EF4-FFF2-40B4-BE49-F238E27FC236}">
                <a16:creationId xmlns:a16="http://schemas.microsoft.com/office/drawing/2014/main" id="{0D0F4CE9-B84A-4B05-BA4D-B1ADF7C5EEA5}"/>
              </a:ext>
            </a:extLst>
          </p:cNvPr>
          <p:cNvSpPr txBox="1">
            <a:spLocks/>
          </p:cNvSpPr>
          <p:nvPr/>
        </p:nvSpPr>
        <p:spPr>
          <a:xfrm>
            <a:off x="1547499" y="1366295"/>
            <a:ext cx="2277102" cy="11911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2">
                    <a:lumMod val="75000"/>
                  </a:schemeClr>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2">
                    <a:lumMod val="75000"/>
                  </a:schemeClr>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lumMod val="75000"/>
                  </a:schemeClr>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lumMod val="75000"/>
                  </a:schemeClr>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2">
                    <a:lumMod val="75000"/>
                  </a:schemeClr>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600" i="1" dirty="0">
                <a:latin typeface="+mn-lt"/>
              </a:rPr>
              <a:t>Optimization with</a:t>
            </a:r>
            <a:r>
              <a:rPr lang="en-US" altLang="zh-CN" sz="1600" b="1" i="1" dirty="0">
                <a:solidFill>
                  <a:srgbClr val="92D050"/>
                </a:solidFill>
                <a:latin typeface="+mn-lt"/>
              </a:rPr>
              <a:t> </a:t>
            </a:r>
            <a:r>
              <a:rPr lang="en-US" altLang="zh-CN" sz="1600" b="1" i="1" u="sng" dirty="0">
                <a:solidFill>
                  <a:srgbClr val="7030A0"/>
                </a:solidFill>
                <a:latin typeface="+mn-lt"/>
              </a:rPr>
              <a:t>Main in Segment + SRAF in Pixel </a:t>
            </a:r>
            <a:r>
              <a:rPr lang="en-US" altLang="zh-CN" sz="1600" i="1" dirty="0">
                <a:latin typeface="+mn-lt"/>
              </a:rPr>
              <a:t>to generate mask image.</a:t>
            </a:r>
            <a:endParaRPr lang="zh-CN" altLang="en-US" sz="1600" i="1" dirty="0">
              <a:latin typeface="+mn-lt"/>
            </a:endParaRPr>
          </a:p>
        </p:txBody>
      </p:sp>
      <p:sp>
        <p:nvSpPr>
          <p:cNvPr id="14" name="Content Placeholder 1">
            <a:extLst>
              <a:ext uri="{FF2B5EF4-FFF2-40B4-BE49-F238E27FC236}">
                <a16:creationId xmlns:a16="http://schemas.microsoft.com/office/drawing/2014/main" id="{B21F8F70-1322-4495-969E-89D41F3D6653}"/>
              </a:ext>
            </a:extLst>
          </p:cNvPr>
          <p:cNvSpPr txBox="1">
            <a:spLocks/>
          </p:cNvSpPr>
          <p:nvPr/>
        </p:nvSpPr>
        <p:spPr>
          <a:xfrm>
            <a:off x="1486981" y="3323079"/>
            <a:ext cx="2518348" cy="11911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2">
                    <a:lumMod val="75000"/>
                  </a:schemeClr>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2">
                    <a:lumMod val="75000"/>
                  </a:schemeClr>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lumMod val="75000"/>
                  </a:schemeClr>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lumMod val="75000"/>
                  </a:schemeClr>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2">
                    <a:lumMod val="75000"/>
                  </a:schemeClr>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600" i="1" dirty="0">
                <a:latin typeface="+mn-lt"/>
              </a:rPr>
              <a:t>Transformation from </a:t>
            </a:r>
            <a:r>
              <a:rPr lang="en-US" altLang="zh-CN" sz="1600" b="1" i="1" u="sng" dirty="0">
                <a:solidFill>
                  <a:srgbClr val="7030A0"/>
                </a:solidFill>
                <a:latin typeface="+mn-lt"/>
              </a:rPr>
              <a:t>image pixel to polygons</a:t>
            </a:r>
            <a:r>
              <a:rPr lang="en-US" altLang="zh-CN" sz="1600" i="1" dirty="0">
                <a:latin typeface="+mn-lt"/>
              </a:rPr>
              <a:t> for SBAR.</a:t>
            </a:r>
            <a:endParaRPr lang="zh-CN" altLang="en-US" sz="1600" i="1" dirty="0">
              <a:latin typeface="+mn-lt"/>
            </a:endParaRPr>
          </a:p>
        </p:txBody>
      </p:sp>
      <p:sp>
        <p:nvSpPr>
          <p:cNvPr id="15" name="Content Placeholder 1">
            <a:extLst>
              <a:ext uri="{FF2B5EF4-FFF2-40B4-BE49-F238E27FC236}">
                <a16:creationId xmlns:a16="http://schemas.microsoft.com/office/drawing/2014/main" id="{F299A546-F893-4CF9-B536-65C3FB623185}"/>
              </a:ext>
            </a:extLst>
          </p:cNvPr>
          <p:cNvSpPr txBox="1">
            <a:spLocks/>
          </p:cNvSpPr>
          <p:nvPr/>
        </p:nvSpPr>
        <p:spPr>
          <a:xfrm>
            <a:off x="1547499" y="4976217"/>
            <a:ext cx="2414558" cy="11911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2">
                    <a:lumMod val="75000"/>
                  </a:schemeClr>
                </a:solidFill>
                <a:latin typeface="仿宋" panose="02010609060101010101" pitchFamily="49" charset="-122"/>
                <a:ea typeface="仿宋"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2">
                    <a:lumMod val="75000"/>
                  </a:schemeClr>
                </a:solidFill>
                <a:latin typeface="仿宋" panose="02010609060101010101" pitchFamily="49" charset="-122"/>
                <a:ea typeface="仿宋"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lumMod val="75000"/>
                  </a:schemeClr>
                </a:solidFill>
                <a:latin typeface="仿宋" panose="02010609060101010101" pitchFamily="49" charset="-122"/>
                <a:ea typeface="仿宋" panose="020106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lumMod val="75000"/>
                  </a:schemeClr>
                </a:solidFill>
                <a:latin typeface="仿宋" panose="02010609060101010101" pitchFamily="49" charset="-122"/>
                <a:ea typeface="仿宋" panose="020106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2">
                    <a:lumMod val="75000"/>
                  </a:schemeClr>
                </a:solidFill>
                <a:latin typeface="仿宋" panose="02010609060101010101" pitchFamily="49" charset="-122"/>
                <a:ea typeface="仿宋"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600" b="1" i="1" u="sng" dirty="0">
                <a:solidFill>
                  <a:srgbClr val="7030A0"/>
                </a:solidFill>
                <a:latin typeface="+mn-lt"/>
              </a:rPr>
              <a:t>Co-optimization of main pattern and SBAR </a:t>
            </a:r>
            <a:r>
              <a:rPr lang="en-US" altLang="zh-CN" sz="1600" i="1" dirty="0">
                <a:latin typeface="+mn-lt"/>
              </a:rPr>
              <a:t>for better performance on both global and local level.</a:t>
            </a:r>
            <a:endParaRPr lang="zh-CN" altLang="en-US" sz="1600" i="1" dirty="0">
              <a:latin typeface="+mn-lt"/>
            </a:endParaRPr>
          </a:p>
        </p:txBody>
      </p:sp>
      <p:pic>
        <p:nvPicPr>
          <p:cNvPr id="16" name="图片 15">
            <a:extLst>
              <a:ext uri="{FF2B5EF4-FFF2-40B4-BE49-F238E27FC236}">
                <a16:creationId xmlns:a16="http://schemas.microsoft.com/office/drawing/2014/main" id="{00E55990-EA59-4031-B4C9-D1F691C2687B}"/>
              </a:ext>
            </a:extLst>
          </p:cNvPr>
          <p:cNvPicPr>
            <a:picLocks noChangeAspect="1"/>
          </p:cNvPicPr>
          <p:nvPr/>
        </p:nvPicPr>
        <p:blipFill>
          <a:blip r:embed="rId2"/>
          <a:stretch>
            <a:fillRect/>
          </a:stretch>
        </p:blipFill>
        <p:spPr>
          <a:xfrm>
            <a:off x="6197198" y="3092104"/>
            <a:ext cx="2538720" cy="1080707"/>
          </a:xfrm>
          <a:prstGeom prst="rect">
            <a:avLst/>
          </a:prstGeom>
        </p:spPr>
      </p:pic>
      <p:pic>
        <p:nvPicPr>
          <p:cNvPr id="17" name="图片 16">
            <a:extLst>
              <a:ext uri="{FF2B5EF4-FFF2-40B4-BE49-F238E27FC236}">
                <a16:creationId xmlns:a16="http://schemas.microsoft.com/office/drawing/2014/main" id="{919B5043-25E8-4798-867C-4FD9EB034560}"/>
              </a:ext>
            </a:extLst>
          </p:cNvPr>
          <p:cNvPicPr>
            <a:picLocks noChangeAspect="1"/>
          </p:cNvPicPr>
          <p:nvPr/>
        </p:nvPicPr>
        <p:blipFill>
          <a:blip r:embed="rId3"/>
          <a:stretch>
            <a:fillRect/>
          </a:stretch>
        </p:blipFill>
        <p:spPr>
          <a:xfrm>
            <a:off x="6186205" y="4966006"/>
            <a:ext cx="2560707" cy="1211546"/>
          </a:xfrm>
          <a:prstGeom prst="rect">
            <a:avLst/>
          </a:prstGeom>
        </p:spPr>
      </p:pic>
      <p:pic>
        <p:nvPicPr>
          <p:cNvPr id="18" name="图片 17">
            <a:extLst>
              <a:ext uri="{FF2B5EF4-FFF2-40B4-BE49-F238E27FC236}">
                <a16:creationId xmlns:a16="http://schemas.microsoft.com/office/drawing/2014/main" id="{A62EF1F2-1169-44E4-9749-BC4A75BF91E4}"/>
              </a:ext>
            </a:extLst>
          </p:cNvPr>
          <p:cNvPicPr>
            <a:picLocks noChangeAspect="1"/>
          </p:cNvPicPr>
          <p:nvPr/>
        </p:nvPicPr>
        <p:blipFill>
          <a:blip r:embed="rId4"/>
          <a:stretch>
            <a:fillRect/>
          </a:stretch>
        </p:blipFill>
        <p:spPr>
          <a:xfrm>
            <a:off x="6232671" y="1218202"/>
            <a:ext cx="2467775" cy="1080707"/>
          </a:xfrm>
          <a:prstGeom prst="rect">
            <a:avLst/>
          </a:prstGeom>
        </p:spPr>
      </p:pic>
      <p:cxnSp>
        <p:nvCxnSpPr>
          <p:cNvPr id="19" name="直接连接符 18">
            <a:extLst>
              <a:ext uri="{FF2B5EF4-FFF2-40B4-BE49-F238E27FC236}">
                <a16:creationId xmlns:a16="http://schemas.microsoft.com/office/drawing/2014/main" id="{F1DE32AE-36F3-4284-A5A6-C87C9026C4B8}"/>
              </a:ext>
            </a:extLst>
          </p:cNvPr>
          <p:cNvCxnSpPr/>
          <p:nvPr/>
        </p:nvCxnSpPr>
        <p:spPr>
          <a:xfrm>
            <a:off x="1408722" y="1254815"/>
            <a:ext cx="0" cy="4768867"/>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28579C5-E848-4947-9B33-5ADAFB41BFA5}"/>
              </a:ext>
            </a:extLst>
          </p:cNvPr>
          <p:cNvSpPr/>
          <p:nvPr/>
        </p:nvSpPr>
        <p:spPr>
          <a:xfrm>
            <a:off x="56464" y="3496265"/>
            <a:ext cx="1244568" cy="461665"/>
          </a:xfrm>
          <a:prstGeom prst="rect">
            <a:avLst/>
          </a:prstGeom>
        </p:spPr>
        <p:txBody>
          <a:bodyPr wrap="square">
            <a:spAutoFit/>
          </a:bodyPr>
          <a:lstStyle/>
          <a:p>
            <a:r>
              <a:rPr lang="en-US" altLang="zh-CN" sz="1200" dirty="0"/>
              <a:t>Running On Sever with </a:t>
            </a:r>
            <a:r>
              <a:rPr lang="en-US" altLang="zh-CN" sz="1200" b="1" dirty="0">
                <a:solidFill>
                  <a:srgbClr val="00B050"/>
                </a:solidFill>
              </a:rPr>
              <a:t>GPUs</a:t>
            </a:r>
            <a:endParaRPr lang="zh-CN" altLang="en-US" sz="1200" b="1" dirty="0">
              <a:solidFill>
                <a:srgbClr val="00B050"/>
              </a:solidFill>
            </a:endParaRPr>
          </a:p>
        </p:txBody>
      </p:sp>
      <p:pic>
        <p:nvPicPr>
          <p:cNvPr id="21" name="Picture 2" descr="gpu 的图像结果">
            <a:extLst>
              <a:ext uri="{FF2B5EF4-FFF2-40B4-BE49-F238E27FC236}">
                <a16:creationId xmlns:a16="http://schemas.microsoft.com/office/drawing/2014/main" id="{D73492B1-EA32-46A3-8926-9EAD414626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605" y="1769375"/>
            <a:ext cx="599708" cy="4543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gpu 的图像结果">
            <a:extLst>
              <a:ext uri="{FF2B5EF4-FFF2-40B4-BE49-F238E27FC236}">
                <a16:creationId xmlns:a16="http://schemas.microsoft.com/office/drawing/2014/main" id="{54047571-51FE-4B83-A86C-2304C7C8BE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956" y="2382427"/>
            <a:ext cx="599708" cy="45432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gpu 的图像结果">
            <a:extLst>
              <a:ext uri="{FF2B5EF4-FFF2-40B4-BE49-F238E27FC236}">
                <a16:creationId xmlns:a16="http://schemas.microsoft.com/office/drawing/2014/main" id="{F43B9BA1-45C8-4678-AF44-015AEAFC3D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605" y="2944557"/>
            <a:ext cx="599708" cy="45432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gpu 的图像结果">
            <a:extLst>
              <a:ext uri="{FF2B5EF4-FFF2-40B4-BE49-F238E27FC236}">
                <a16:creationId xmlns:a16="http://schemas.microsoft.com/office/drawing/2014/main" id="{927AC612-69D2-40DF-8EBA-6209E18F42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2506" y="4083971"/>
            <a:ext cx="599708" cy="45432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gpu 的图像结果">
            <a:extLst>
              <a:ext uri="{FF2B5EF4-FFF2-40B4-BE49-F238E27FC236}">
                <a16:creationId xmlns:a16="http://schemas.microsoft.com/office/drawing/2014/main" id="{982D1DAB-9E0A-4354-AB92-8F405C254D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439" y="4694419"/>
            <a:ext cx="599708" cy="45432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pu 的图像结果">
            <a:extLst>
              <a:ext uri="{FF2B5EF4-FFF2-40B4-BE49-F238E27FC236}">
                <a16:creationId xmlns:a16="http://schemas.microsoft.com/office/drawing/2014/main" id="{21557815-ECBB-4C05-B24B-368740255F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790" y="5307471"/>
            <a:ext cx="599708" cy="45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107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45216-2097-43C4-8283-C1D74A128F10}"/>
              </a:ext>
            </a:extLst>
          </p:cNvPr>
          <p:cNvSpPr>
            <a:spLocks noGrp="1"/>
          </p:cNvSpPr>
          <p:nvPr>
            <p:ph type="title"/>
          </p:nvPr>
        </p:nvSpPr>
        <p:spPr/>
        <p:txBody>
          <a:bodyPr/>
          <a:lstStyle/>
          <a:p>
            <a:r>
              <a:rPr lang="zh-CN" altLang="en-US" dirty="0"/>
              <a:t>全芯片</a:t>
            </a:r>
            <a:r>
              <a:rPr lang="en-US" altLang="zh-CN" dirty="0"/>
              <a:t>ILT Flow</a:t>
            </a:r>
            <a:endParaRPr lang="zh-CN" altLang="en-US" dirty="0"/>
          </a:p>
        </p:txBody>
      </p:sp>
      <p:sp>
        <p:nvSpPr>
          <p:cNvPr id="3" name="内容占位符 2">
            <a:extLst>
              <a:ext uri="{FF2B5EF4-FFF2-40B4-BE49-F238E27FC236}">
                <a16:creationId xmlns:a16="http://schemas.microsoft.com/office/drawing/2014/main" id="{37BD366C-40B9-4C48-B73F-E6E9B923DA61}"/>
              </a:ext>
            </a:extLst>
          </p:cNvPr>
          <p:cNvSpPr>
            <a:spLocks noGrp="1"/>
          </p:cNvSpPr>
          <p:nvPr>
            <p:ph idx="1"/>
          </p:nvPr>
        </p:nvSpPr>
        <p:spPr/>
        <p:txBody>
          <a:bodyPr/>
          <a:lstStyle/>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5917B5EC-970A-4F9C-8E51-0FED994D7B9F}"/>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2FFA5DAF-E17B-4461-AC54-86F62FA38495}"/>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39</a:t>
            </a:fld>
            <a:endParaRPr lang="zh-CN" altLang="en-US" dirty="0"/>
          </a:p>
        </p:txBody>
      </p:sp>
      <p:pic>
        <p:nvPicPr>
          <p:cNvPr id="7" name="图片 6">
            <a:extLst>
              <a:ext uri="{FF2B5EF4-FFF2-40B4-BE49-F238E27FC236}">
                <a16:creationId xmlns:a16="http://schemas.microsoft.com/office/drawing/2014/main" id="{DA039DAC-833B-438B-A23F-3DB8650D168D}"/>
              </a:ext>
            </a:extLst>
          </p:cNvPr>
          <p:cNvPicPr>
            <a:picLocks noChangeAspect="1"/>
          </p:cNvPicPr>
          <p:nvPr/>
        </p:nvPicPr>
        <p:blipFill>
          <a:blip r:embed="rId2"/>
          <a:stretch>
            <a:fillRect/>
          </a:stretch>
        </p:blipFill>
        <p:spPr>
          <a:xfrm>
            <a:off x="460673" y="1204475"/>
            <a:ext cx="8256521" cy="4919487"/>
          </a:xfrm>
          <a:prstGeom prst="rect">
            <a:avLst/>
          </a:prstGeom>
        </p:spPr>
      </p:pic>
    </p:spTree>
    <p:extLst>
      <p:ext uri="{BB962C8B-B14F-4D97-AF65-F5344CB8AC3E}">
        <p14:creationId xmlns:p14="http://schemas.microsoft.com/office/powerpoint/2010/main" val="1256230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B50340B-C301-4514-857D-E7D4C4F5A3F1}"/>
              </a:ext>
            </a:extLst>
          </p:cNvPr>
          <p:cNvSpPr>
            <a:spLocks noGrp="1"/>
          </p:cNvSpPr>
          <p:nvPr>
            <p:ph sz="half" idx="1"/>
          </p:nvPr>
        </p:nvSpPr>
        <p:spPr>
          <a:xfrm>
            <a:off x="4764158" y="1211931"/>
            <a:ext cx="4172957" cy="2642458"/>
          </a:xfrm>
        </p:spPr>
        <p:txBody>
          <a:bodyPr>
            <a:normAutofit fontScale="85000" lnSpcReduction="10000"/>
          </a:bodyPr>
          <a:lstStyle/>
          <a:p>
            <a:r>
              <a:rPr lang="zh-CN" altLang="en-US" sz="1600" b="0" i="0" dirty="0">
                <a:solidFill>
                  <a:srgbClr val="404040"/>
                </a:solidFill>
                <a:effectLst/>
                <a:latin typeface="-apple-system"/>
              </a:rPr>
              <a:t>半导体芯片是计算机，通信，电子产品等核心组成部分，广泛的运用于现在社会各个领域</a:t>
            </a:r>
            <a:endParaRPr lang="en-US" altLang="zh-CN" sz="1600" b="0" i="0" dirty="0">
              <a:solidFill>
                <a:srgbClr val="404040"/>
              </a:solidFill>
              <a:effectLst/>
              <a:latin typeface="-apple-system"/>
            </a:endParaRPr>
          </a:p>
          <a:p>
            <a:endParaRPr lang="en-US" altLang="zh-CN" sz="1600" dirty="0">
              <a:solidFill>
                <a:srgbClr val="404040"/>
              </a:solidFill>
              <a:latin typeface="-apple-system"/>
            </a:endParaRPr>
          </a:p>
          <a:p>
            <a:r>
              <a:rPr lang="zh-CN" altLang="en-US" sz="1600" dirty="0">
                <a:solidFill>
                  <a:srgbClr val="404040"/>
                </a:solidFill>
                <a:latin typeface="-apple-system"/>
              </a:rPr>
              <a:t>半导体产业基本上就是现代</a:t>
            </a:r>
            <a:r>
              <a:rPr lang="en-US" altLang="zh-CN" sz="1600" dirty="0">
                <a:solidFill>
                  <a:srgbClr val="404040"/>
                </a:solidFill>
                <a:latin typeface="-apple-system"/>
              </a:rPr>
              <a:t>IT</a:t>
            </a:r>
            <a:r>
              <a:rPr lang="zh-CN" altLang="en-US" sz="1600" dirty="0">
                <a:solidFill>
                  <a:srgbClr val="404040"/>
                </a:solidFill>
                <a:latin typeface="-apple-system"/>
              </a:rPr>
              <a:t>产业的基石， 是国家基础产业，是国家命脉产业</a:t>
            </a:r>
            <a:endParaRPr lang="en-US" altLang="zh-CN" sz="1600" dirty="0">
              <a:solidFill>
                <a:srgbClr val="404040"/>
              </a:solidFill>
              <a:latin typeface="-apple-system"/>
            </a:endParaRPr>
          </a:p>
          <a:p>
            <a:pPr marL="0" indent="0">
              <a:buNone/>
            </a:pPr>
            <a:endParaRPr lang="en-US" altLang="zh-CN" sz="1600" dirty="0">
              <a:solidFill>
                <a:srgbClr val="404040"/>
              </a:solidFill>
              <a:latin typeface="-apple-system"/>
            </a:endParaRPr>
          </a:p>
          <a:p>
            <a:r>
              <a:rPr lang="zh-CN" altLang="en-US" sz="1600" dirty="0">
                <a:solidFill>
                  <a:srgbClr val="404040"/>
                </a:solidFill>
                <a:latin typeface="-apple-system"/>
              </a:rPr>
              <a:t>半导体行业的发展推动着整个国民经济的发展 </a:t>
            </a:r>
            <a:endParaRPr lang="en-US" altLang="zh-CN" sz="1600" dirty="0">
              <a:solidFill>
                <a:srgbClr val="404040"/>
              </a:solidFill>
              <a:latin typeface="-apple-system"/>
            </a:endParaRPr>
          </a:p>
          <a:p>
            <a:endParaRPr lang="en-US" altLang="zh-CN" sz="1600" dirty="0">
              <a:solidFill>
                <a:srgbClr val="404040"/>
              </a:solidFill>
              <a:latin typeface="-apple-system"/>
            </a:endParaRPr>
          </a:p>
          <a:p>
            <a:endParaRPr lang="en-US" altLang="zh-CN" sz="1600" dirty="0">
              <a:solidFill>
                <a:srgbClr val="404040"/>
              </a:solidFill>
              <a:latin typeface="-apple-system"/>
            </a:endParaRPr>
          </a:p>
          <a:p>
            <a:endParaRPr lang="en-US" sz="1600" dirty="0">
              <a:solidFill>
                <a:srgbClr val="404040"/>
              </a:solidFill>
              <a:latin typeface="-apple-system"/>
            </a:endParaRPr>
          </a:p>
          <a:p>
            <a:endParaRPr lang="en-US" sz="1600" dirty="0">
              <a:solidFill>
                <a:srgbClr val="404040"/>
              </a:solidFill>
              <a:latin typeface="-apple-system"/>
            </a:endParaRPr>
          </a:p>
          <a:p>
            <a:endParaRPr lang="en-US" sz="1600" dirty="0">
              <a:solidFill>
                <a:srgbClr val="404040"/>
              </a:solidFill>
              <a:latin typeface="-apple-system"/>
            </a:endParaRPr>
          </a:p>
        </p:txBody>
      </p:sp>
      <p:pic>
        <p:nvPicPr>
          <p:cNvPr id="6" name="图片 5">
            <a:extLst>
              <a:ext uri="{FF2B5EF4-FFF2-40B4-BE49-F238E27FC236}">
                <a16:creationId xmlns:a16="http://schemas.microsoft.com/office/drawing/2014/main" id="{8BACD84A-70E5-4AF9-B847-93974B7A5D65}"/>
              </a:ext>
            </a:extLst>
          </p:cNvPr>
          <p:cNvPicPr>
            <a:picLocks noChangeAspect="1"/>
          </p:cNvPicPr>
          <p:nvPr/>
        </p:nvPicPr>
        <p:blipFill>
          <a:blip r:embed="rId2"/>
          <a:stretch>
            <a:fillRect/>
          </a:stretch>
        </p:blipFill>
        <p:spPr>
          <a:xfrm>
            <a:off x="1299251" y="1588130"/>
            <a:ext cx="3013215" cy="1642202"/>
          </a:xfrm>
          <a:prstGeom prst="rect">
            <a:avLst/>
          </a:prstGeom>
          <a:noFill/>
        </p:spPr>
      </p:pic>
      <p:sp>
        <p:nvSpPr>
          <p:cNvPr id="4" name="日期占位符 3">
            <a:extLst>
              <a:ext uri="{FF2B5EF4-FFF2-40B4-BE49-F238E27FC236}">
                <a16:creationId xmlns:a16="http://schemas.microsoft.com/office/drawing/2014/main" id="{B5067BEB-4714-4EF3-AE69-1C72ABD32994}"/>
              </a:ext>
            </a:extLst>
          </p:cNvPr>
          <p:cNvSpPr>
            <a:spLocks noGrp="1"/>
          </p:cNvSpPr>
          <p:nvPr>
            <p:ph type="dt" sz="half" idx="10"/>
          </p:nvPr>
        </p:nvSpPr>
        <p:spPr>
          <a:xfrm>
            <a:off x="628650" y="6462344"/>
            <a:ext cx="2057400" cy="395831"/>
          </a:xfrm>
        </p:spPr>
        <p:txBody>
          <a:bodyPr anchor="ctr">
            <a:normAutofit/>
          </a:bodyPr>
          <a:lstStyle/>
          <a:p>
            <a:pPr>
              <a:spcAft>
                <a:spcPts val="600"/>
              </a:spcAft>
            </a:pPr>
            <a:fld id="{87A7B414-1E7D-4011-84C7-502C7FBD5B48}" type="datetime1">
              <a:rPr lang="zh-CN" altLang="en-US" smtClean="0"/>
              <a:pPr>
                <a:spcAft>
                  <a:spcPts val="600"/>
                </a:spcAft>
              </a:pPr>
              <a:t>2020/7/23</a:t>
            </a:fld>
            <a:endParaRPr lang="zh-CN" altLang="en-US"/>
          </a:p>
        </p:txBody>
      </p:sp>
      <p:sp>
        <p:nvSpPr>
          <p:cNvPr id="5" name="灯片编号占位符 4">
            <a:extLst>
              <a:ext uri="{FF2B5EF4-FFF2-40B4-BE49-F238E27FC236}">
                <a16:creationId xmlns:a16="http://schemas.microsoft.com/office/drawing/2014/main" id="{580ED80C-75B6-4CA6-8DE3-1F1D324EA4AC}"/>
              </a:ext>
            </a:extLst>
          </p:cNvPr>
          <p:cNvSpPr>
            <a:spLocks noGrp="1"/>
          </p:cNvSpPr>
          <p:nvPr>
            <p:ph type="sldNum" sz="quarter" idx="12"/>
          </p:nvPr>
        </p:nvSpPr>
        <p:spPr>
          <a:xfrm>
            <a:off x="8121497" y="6462344"/>
            <a:ext cx="1022503" cy="395831"/>
          </a:xfrm>
        </p:spPr>
        <p:txBody>
          <a:bodyPr anchor="ctr">
            <a:normAutofit/>
          </a:bodyPr>
          <a:lstStyle/>
          <a:p>
            <a:pPr>
              <a:spcAft>
                <a:spcPts val="600"/>
              </a:spcAft>
            </a:pPr>
            <a:r>
              <a:rPr lang="en-US" altLang="zh-CN"/>
              <a:t>Slide </a:t>
            </a:r>
            <a:fld id="{E34F4971-11E3-4FC9-9A02-FB6379A08A48}" type="slidenum">
              <a:rPr lang="zh-CN" altLang="en-US" smtClean="0"/>
              <a:pPr>
                <a:spcAft>
                  <a:spcPts val="600"/>
                </a:spcAft>
              </a:pPr>
              <a:t>4</a:t>
            </a:fld>
            <a:endParaRPr lang="zh-CN" altLang="en-US"/>
          </a:p>
        </p:txBody>
      </p:sp>
      <p:sp>
        <p:nvSpPr>
          <p:cNvPr id="12" name="文本框 11">
            <a:extLst>
              <a:ext uri="{FF2B5EF4-FFF2-40B4-BE49-F238E27FC236}">
                <a16:creationId xmlns:a16="http://schemas.microsoft.com/office/drawing/2014/main" id="{B9DEED9A-3C44-4283-8854-CB768A923C65}"/>
              </a:ext>
            </a:extLst>
          </p:cNvPr>
          <p:cNvSpPr txBox="1"/>
          <p:nvPr/>
        </p:nvSpPr>
        <p:spPr>
          <a:xfrm>
            <a:off x="757990" y="4451301"/>
            <a:ext cx="4634564" cy="338554"/>
          </a:xfrm>
          <a:prstGeom prst="rect">
            <a:avLst/>
          </a:prstGeom>
          <a:noFill/>
        </p:spPr>
        <p:txBody>
          <a:bodyPr wrap="square">
            <a:spAutoFit/>
          </a:bodyPr>
          <a:lstStyle/>
          <a:p>
            <a:endParaRPr lang="zh-CN" altLang="en-US" sz="1600" i="1" dirty="0">
              <a:solidFill>
                <a:srgbClr val="404040"/>
              </a:solidFill>
              <a:latin typeface="-apple-system"/>
              <a:ea typeface="黑体" panose="02010609060101010101" pitchFamily="49" charset="-122"/>
              <a:cs typeface="Arial" panose="020B0604020202020204" pitchFamily="34" charset="0"/>
            </a:endParaRPr>
          </a:p>
        </p:txBody>
      </p:sp>
      <p:sp>
        <p:nvSpPr>
          <p:cNvPr id="15" name="Content Placeholder 2">
            <a:extLst>
              <a:ext uri="{FF2B5EF4-FFF2-40B4-BE49-F238E27FC236}">
                <a16:creationId xmlns:a16="http://schemas.microsoft.com/office/drawing/2014/main" id="{405AEFC9-6AFE-4AD1-A805-BDB0DB736C7E}"/>
              </a:ext>
            </a:extLst>
          </p:cNvPr>
          <p:cNvSpPr txBox="1">
            <a:spLocks/>
          </p:cNvSpPr>
          <p:nvPr/>
        </p:nvSpPr>
        <p:spPr>
          <a:xfrm>
            <a:off x="5444416" y="4364734"/>
            <a:ext cx="4010727" cy="4351338"/>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600" dirty="0">
              <a:solidFill>
                <a:srgbClr val="404040"/>
              </a:solidFill>
              <a:latin typeface="-apple-system"/>
            </a:endParaRPr>
          </a:p>
          <a:p>
            <a:endParaRPr lang="en-US" altLang="zh-CN" sz="1600" dirty="0">
              <a:solidFill>
                <a:srgbClr val="404040"/>
              </a:solidFill>
              <a:latin typeface="-apple-system"/>
            </a:endParaRPr>
          </a:p>
          <a:p>
            <a:endParaRPr lang="en-US" sz="1600" dirty="0">
              <a:solidFill>
                <a:srgbClr val="404040"/>
              </a:solidFill>
              <a:latin typeface="-apple-system"/>
            </a:endParaRPr>
          </a:p>
          <a:p>
            <a:endParaRPr lang="en-US" sz="1600" dirty="0">
              <a:solidFill>
                <a:srgbClr val="404040"/>
              </a:solidFill>
              <a:latin typeface="-apple-system"/>
            </a:endParaRPr>
          </a:p>
          <a:p>
            <a:endParaRPr lang="en-US" sz="1600" dirty="0">
              <a:solidFill>
                <a:srgbClr val="404040"/>
              </a:solidFill>
              <a:latin typeface="-apple-system"/>
            </a:endParaRPr>
          </a:p>
        </p:txBody>
      </p:sp>
      <p:pic>
        <p:nvPicPr>
          <p:cNvPr id="10" name="图片 9">
            <a:extLst>
              <a:ext uri="{FF2B5EF4-FFF2-40B4-BE49-F238E27FC236}">
                <a16:creationId xmlns:a16="http://schemas.microsoft.com/office/drawing/2014/main" id="{39AE86C7-2214-465B-8910-E68838BCE97F}"/>
              </a:ext>
            </a:extLst>
          </p:cNvPr>
          <p:cNvPicPr>
            <a:picLocks noChangeAspect="1"/>
          </p:cNvPicPr>
          <p:nvPr/>
        </p:nvPicPr>
        <p:blipFill>
          <a:blip r:embed="rId3"/>
          <a:stretch>
            <a:fillRect/>
          </a:stretch>
        </p:blipFill>
        <p:spPr>
          <a:xfrm>
            <a:off x="233390" y="3991105"/>
            <a:ext cx="4059826" cy="2074772"/>
          </a:xfrm>
          <a:prstGeom prst="rect">
            <a:avLst/>
          </a:prstGeom>
        </p:spPr>
      </p:pic>
      <p:pic>
        <p:nvPicPr>
          <p:cNvPr id="3" name="图片 2">
            <a:extLst>
              <a:ext uri="{FF2B5EF4-FFF2-40B4-BE49-F238E27FC236}">
                <a16:creationId xmlns:a16="http://schemas.microsoft.com/office/drawing/2014/main" id="{AE7E6C04-B1F7-48E4-92D0-9DA0FA0E4406}"/>
              </a:ext>
            </a:extLst>
          </p:cNvPr>
          <p:cNvPicPr>
            <a:picLocks noChangeAspect="1"/>
          </p:cNvPicPr>
          <p:nvPr/>
        </p:nvPicPr>
        <p:blipFill>
          <a:blip r:embed="rId4"/>
          <a:stretch>
            <a:fillRect/>
          </a:stretch>
        </p:blipFill>
        <p:spPr>
          <a:xfrm>
            <a:off x="4817816" y="3999606"/>
            <a:ext cx="4041356" cy="1960895"/>
          </a:xfrm>
          <a:prstGeom prst="rect">
            <a:avLst/>
          </a:prstGeom>
        </p:spPr>
      </p:pic>
      <p:sp>
        <p:nvSpPr>
          <p:cNvPr id="13" name="标题 12">
            <a:extLst>
              <a:ext uri="{FF2B5EF4-FFF2-40B4-BE49-F238E27FC236}">
                <a16:creationId xmlns:a16="http://schemas.microsoft.com/office/drawing/2014/main" id="{F98662F2-8829-42B8-ABE4-8EEAE003E647}"/>
              </a:ext>
            </a:extLst>
          </p:cNvPr>
          <p:cNvSpPr>
            <a:spLocks noGrp="1"/>
          </p:cNvSpPr>
          <p:nvPr>
            <p:ph type="title"/>
          </p:nvPr>
        </p:nvSpPr>
        <p:spPr/>
        <p:txBody>
          <a:bodyPr/>
          <a:lstStyle/>
          <a:p>
            <a:r>
              <a:rPr lang="zh-CN" altLang="en-US" dirty="0"/>
              <a:t>芯片产业是国家命脉</a:t>
            </a:r>
          </a:p>
        </p:txBody>
      </p:sp>
    </p:spTree>
    <p:extLst>
      <p:ext uri="{BB962C8B-B14F-4D97-AF65-F5344CB8AC3E}">
        <p14:creationId xmlns:p14="http://schemas.microsoft.com/office/powerpoint/2010/main" val="2577515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571FE-FAA0-4A47-A03C-40545413847C}"/>
              </a:ext>
            </a:extLst>
          </p:cNvPr>
          <p:cNvSpPr>
            <a:spLocks noGrp="1"/>
          </p:cNvSpPr>
          <p:nvPr>
            <p:ph type="title"/>
          </p:nvPr>
        </p:nvSpPr>
        <p:spPr/>
        <p:txBody>
          <a:bodyPr/>
          <a:lstStyle/>
          <a:p>
            <a:r>
              <a:rPr lang="zh-CN" altLang="en-US" dirty="0"/>
              <a:t>传统</a:t>
            </a:r>
            <a:r>
              <a:rPr lang="en-US" altLang="zh-CN" dirty="0"/>
              <a:t>OPC</a:t>
            </a:r>
            <a:endParaRPr lang="zh-CN" altLang="en-US" dirty="0"/>
          </a:p>
        </p:txBody>
      </p:sp>
      <p:sp>
        <p:nvSpPr>
          <p:cNvPr id="3" name="内容占位符 2">
            <a:extLst>
              <a:ext uri="{FF2B5EF4-FFF2-40B4-BE49-F238E27FC236}">
                <a16:creationId xmlns:a16="http://schemas.microsoft.com/office/drawing/2014/main" id="{ED33BECD-5A15-4738-AAEA-6C83BBF3B8DF}"/>
              </a:ext>
            </a:extLst>
          </p:cNvPr>
          <p:cNvSpPr>
            <a:spLocks noGrp="1"/>
          </p:cNvSpPr>
          <p:nvPr>
            <p:ph idx="1"/>
          </p:nvPr>
        </p:nvSpPr>
        <p:spPr/>
        <p:txBody>
          <a:bodyPr/>
          <a:lstStyle/>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678445B0-4521-4771-AE7D-9ED322658FB3}"/>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ED3A6C26-FFA0-41A3-970D-5F528671F80C}"/>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40</a:t>
            </a:fld>
            <a:endParaRPr lang="zh-CN" altLang="en-US" dirty="0"/>
          </a:p>
        </p:txBody>
      </p:sp>
      <p:sp>
        <p:nvSpPr>
          <p:cNvPr id="6" name="内容占位符 2">
            <a:extLst>
              <a:ext uri="{FF2B5EF4-FFF2-40B4-BE49-F238E27FC236}">
                <a16:creationId xmlns:a16="http://schemas.microsoft.com/office/drawing/2014/main" id="{F638484F-D0CD-463B-A8F6-226135B79A86}"/>
              </a:ext>
            </a:extLst>
          </p:cNvPr>
          <p:cNvSpPr txBox="1">
            <a:spLocks/>
          </p:cNvSpPr>
          <p:nvPr/>
        </p:nvSpPr>
        <p:spPr>
          <a:xfrm>
            <a:off x="615224" y="1586038"/>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a:p>
            <a:endParaRPr lang="en-US" altLang="zh-CN"/>
          </a:p>
          <a:p>
            <a:endParaRPr lang="zh-CN" altLang="en-US" dirty="0"/>
          </a:p>
        </p:txBody>
      </p:sp>
      <p:sp>
        <p:nvSpPr>
          <p:cNvPr id="7" name="灯片编号占位符 4">
            <a:extLst>
              <a:ext uri="{FF2B5EF4-FFF2-40B4-BE49-F238E27FC236}">
                <a16:creationId xmlns:a16="http://schemas.microsoft.com/office/drawing/2014/main" id="{8B3D3863-82A3-4063-BEEE-5239E482383D}"/>
              </a:ext>
            </a:extLst>
          </p:cNvPr>
          <p:cNvSpPr>
            <a:spLocks noGrp="1"/>
          </p:cNvSpPr>
          <p:nvPr/>
        </p:nvSpPr>
        <p:spPr>
          <a:xfrm>
            <a:off x="4476221" y="1784620"/>
            <a:ext cx="1022503" cy="395831"/>
          </a:xfrm>
          <a:prstGeom prst="rect">
            <a:avLst/>
          </a:prstGeom>
        </p:spPr>
        <p:txBody>
          <a:bodyPr vert="horz" lIns="91440" tIns="45720" rIns="91440" bIns="45720" rtlCol="0" anchor="ctr"/>
          <a:lstStyle>
            <a:defPPr>
              <a:defRPr lang="en-US"/>
            </a:defPPr>
            <a:lvl1pPr marL="0" algn="r" defTabSz="457200" rtl="0" eaLnBrk="1" latinLnBrk="0" hangingPunct="1">
              <a:defRPr sz="1200" b="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Slide </a:t>
            </a:r>
            <a:fld id="{E34F4971-11E3-4FC9-9A02-FB6379A08A48}" type="slidenum">
              <a:rPr lang="zh-CN" altLang="en-US" smtClean="0"/>
              <a:pPr/>
              <a:t>40</a:t>
            </a:fld>
            <a:endParaRPr lang="zh-CN" altLang="en-US" dirty="0"/>
          </a:p>
        </p:txBody>
      </p:sp>
      <p:pic>
        <p:nvPicPr>
          <p:cNvPr id="8" name="图片 7">
            <a:extLst>
              <a:ext uri="{FF2B5EF4-FFF2-40B4-BE49-F238E27FC236}">
                <a16:creationId xmlns:a16="http://schemas.microsoft.com/office/drawing/2014/main" id="{EDCAF43F-62E0-4777-A033-0CF65CECD95D}"/>
              </a:ext>
            </a:extLst>
          </p:cNvPr>
          <p:cNvPicPr>
            <a:picLocks noChangeAspect="1"/>
          </p:cNvPicPr>
          <p:nvPr/>
        </p:nvPicPr>
        <p:blipFill>
          <a:blip r:embed="rId2"/>
          <a:stretch>
            <a:fillRect/>
          </a:stretch>
        </p:blipFill>
        <p:spPr>
          <a:xfrm>
            <a:off x="128356" y="1540505"/>
            <a:ext cx="2609946" cy="2066421"/>
          </a:xfrm>
          <a:prstGeom prst="rect">
            <a:avLst/>
          </a:prstGeom>
        </p:spPr>
      </p:pic>
      <p:sp>
        <p:nvSpPr>
          <p:cNvPr id="9" name="文本框 19">
            <a:extLst>
              <a:ext uri="{FF2B5EF4-FFF2-40B4-BE49-F238E27FC236}">
                <a16:creationId xmlns:a16="http://schemas.microsoft.com/office/drawing/2014/main" id="{CF6CF36F-C02C-4F88-8D48-C17415850107}"/>
              </a:ext>
            </a:extLst>
          </p:cNvPr>
          <p:cNvSpPr txBox="1"/>
          <p:nvPr/>
        </p:nvSpPr>
        <p:spPr>
          <a:xfrm>
            <a:off x="-51206" y="1201951"/>
            <a:ext cx="278950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400" dirty="0">
                <a:solidFill>
                  <a:srgbClr val="0070C0"/>
                </a:solidFill>
                <a:latin typeface="Arial" panose="020B0604020202020204" pitchFamily="34" charset="0"/>
                <a:cs typeface="Arial" panose="020B0604020202020204" pitchFamily="34" charset="0"/>
              </a:rPr>
              <a:t>Input target layer</a:t>
            </a:r>
            <a:endParaRPr lang="zh-CN" altLang="en-US" sz="1400" dirty="0">
              <a:solidFill>
                <a:srgbClr val="0070C0"/>
              </a:solidFill>
              <a:latin typeface="Arial" panose="020B0604020202020204" pitchFamily="34" charset="0"/>
              <a:cs typeface="Arial" panose="020B0604020202020204" pitchFamily="34" charset="0"/>
            </a:endParaRPr>
          </a:p>
        </p:txBody>
      </p:sp>
      <p:sp>
        <p:nvSpPr>
          <p:cNvPr id="10" name="文本框 20">
            <a:extLst>
              <a:ext uri="{FF2B5EF4-FFF2-40B4-BE49-F238E27FC236}">
                <a16:creationId xmlns:a16="http://schemas.microsoft.com/office/drawing/2014/main" id="{6C816AC1-E712-476B-A03C-3A23E02399C1}"/>
              </a:ext>
            </a:extLst>
          </p:cNvPr>
          <p:cNvSpPr txBox="1"/>
          <p:nvPr/>
        </p:nvSpPr>
        <p:spPr>
          <a:xfrm>
            <a:off x="6336024" y="1201209"/>
            <a:ext cx="278950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400" dirty="0">
                <a:solidFill>
                  <a:srgbClr val="0070C0"/>
                </a:solidFill>
                <a:latin typeface="Arial" panose="020B0604020202020204" pitchFamily="34" charset="0"/>
                <a:cs typeface="Arial" panose="020B0604020202020204" pitchFamily="34" charset="0"/>
              </a:rPr>
              <a:t>Place merit points</a:t>
            </a:r>
            <a:endParaRPr lang="zh-CN" altLang="en-US" sz="1400" dirty="0">
              <a:solidFill>
                <a:srgbClr val="0070C0"/>
              </a:solidFill>
              <a:latin typeface="Arial" panose="020B0604020202020204" pitchFamily="34" charset="0"/>
              <a:cs typeface="Arial" panose="020B0604020202020204" pitchFamily="34" charset="0"/>
            </a:endParaRPr>
          </a:p>
        </p:txBody>
      </p:sp>
      <p:cxnSp>
        <p:nvCxnSpPr>
          <p:cNvPr id="11" name="直接箭头连接符 10">
            <a:extLst>
              <a:ext uri="{FF2B5EF4-FFF2-40B4-BE49-F238E27FC236}">
                <a16:creationId xmlns:a16="http://schemas.microsoft.com/office/drawing/2014/main" id="{BB1BF058-B4CE-4948-8307-4336F1BA1A88}"/>
              </a:ext>
            </a:extLst>
          </p:cNvPr>
          <p:cNvCxnSpPr>
            <a:cxnSpLocks/>
          </p:cNvCxnSpPr>
          <p:nvPr/>
        </p:nvCxnSpPr>
        <p:spPr>
          <a:xfrm>
            <a:off x="2738302" y="2549362"/>
            <a:ext cx="494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07A9DD66-A7F5-41C0-B864-B3DDD48F9BAE}"/>
              </a:ext>
            </a:extLst>
          </p:cNvPr>
          <p:cNvPicPr>
            <a:picLocks noChangeAspect="1"/>
          </p:cNvPicPr>
          <p:nvPr/>
        </p:nvPicPr>
        <p:blipFill>
          <a:blip r:embed="rId3"/>
          <a:stretch>
            <a:fillRect/>
          </a:stretch>
        </p:blipFill>
        <p:spPr>
          <a:xfrm>
            <a:off x="3321718" y="1539087"/>
            <a:ext cx="2500563" cy="2069255"/>
          </a:xfrm>
          <a:prstGeom prst="rect">
            <a:avLst/>
          </a:prstGeom>
        </p:spPr>
      </p:pic>
      <p:sp>
        <p:nvSpPr>
          <p:cNvPr id="13" name="文本框 27">
            <a:extLst>
              <a:ext uri="{FF2B5EF4-FFF2-40B4-BE49-F238E27FC236}">
                <a16:creationId xmlns:a16="http://schemas.microsoft.com/office/drawing/2014/main" id="{0282C498-C752-4414-A038-68BBB48E8450}"/>
              </a:ext>
            </a:extLst>
          </p:cNvPr>
          <p:cNvSpPr txBox="1"/>
          <p:nvPr/>
        </p:nvSpPr>
        <p:spPr>
          <a:xfrm>
            <a:off x="3329513" y="1173380"/>
            <a:ext cx="278950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400" dirty="0">
                <a:solidFill>
                  <a:srgbClr val="0070C0"/>
                </a:solidFill>
                <a:latin typeface="Arial" panose="020B0604020202020204" pitchFamily="34" charset="0"/>
                <a:cs typeface="Arial" panose="020B0604020202020204" pitchFamily="34" charset="0"/>
              </a:rPr>
              <a:t>Break edge</a:t>
            </a:r>
            <a:endParaRPr lang="zh-CN" altLang="en-US" sz="1400" dirty="0">
              <a:solidFill>
                <a:srgbClr val="0070C0"/>
              </a:solidFill>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BD547BCB-F888-4C47-8711-9DD70041E816}"/>
              </a:ext>
            </a:extLst>
          </p:cNvPr>
          <p:cNvPicPr>
            <a:picLocks noChangeAspect="1"/>
          </p:cNvPicPr>
          <p:nvPr/>
        </p:nvPicPr>
        <p:blipFill>
          <a:blip r:embed="rId4"/>
          <a:stretch>
            <a:fillRect/>
          </a:stretch>
        </p:blipFill>
        <p:spPr>
          <a:xfrm>
            <a:off x="6415760" y="1536103"/>
            <a:ext cx="2630037" cy="2075222"/>
          </a:xfrm>
          <a:prstGeom prst="rect">
            <a:avLst/>
          </a:prstGeom>
        </p:spPr>
      </p:pic>
      <p:cxnSp>
        <p:nvCxnSpPr>
          <p:cNvPr id="15" name="直接箭头连接符 14">
            <a:extLst>
              <a:ext uri="{FF2B5EF4-FFF2-40B4-BE49-F238E27FC236}">
                <a16:creationId xmlns:a16="http://schemas.microsoft.com/office/drawing/2014/main" id="{9AA4949E-351C-4D55-91E0-AB113615C40C}"/>
              </a:ext>
            </a:extLst>
          </p:cNvPr>
          <p:cNvCxnSpPr>
            <a:cxnSpLocks/>
          </p:cNvCxnSpPr>
          <p:nvPr/>
        </p:nvCxnSpPr>
        <p:spPr>
          <a:xfrm>
            <a:off x="5871864" y="2549362"/>
            <a:ext cx="494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7A9020CD-FF71-4583-9AF7-59778F1DF27C}"/>
              </a:ext>
            </a:extLst>
          </p:cNvPr>
          <p:cNvCxnSpPr>
            <a:cxnSpLocks/>
          </p:cNvCxnSpPr>
          <p:nvPr/>
        </p:nvCxnSpPr>
        <p:spPr>
          <a:xfrm rot="5400000">
            <a:off x="5904938" y="2051873"/>
            <a:ext cx="498776" cy="3152889"/>
          </a:xfrm>
          <a:prstGeom prst="bentConnector3">
            <a:avLst>
              <a:gd name="adj1" fmla="val 68846"/>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BE8C0609-F888-42FC-9B66-B344E7656504}"/>
              </a:ext>
            </a:extLst>
          </p:cNvPr>
          <p:cNvPicPr>
            <a:picLocks noChangeAspect="1"/>
          </p:cNvPicPr>
          <p:nvPr/>
        </p:nvPicPr>
        <p:blipFill>
          <a:blip r:embed="rId5"/>
          <a:stretch>
            <a:fillRect/>
          </a:stretch>
        </p:blipFill>
        <p:spPr>
          <a:xfrm>
            <a:off x="210501" y="4090361"/>
            <a:ext cx="2633450" cy="2094069"/>
          </a:xfrm>
          <a:prstGeom prst="rect">
            <a:avLst/>
          </a:prstGeom>
        </p:spPr>
      </p:pic>
      <p:pic>
        <p:nvPicPr>
          <p:cNvPr id="18" name="图片 17">
            <a:extLst>
              <a:ext uri="{FF2B5EF4-FFF2-40B4-BE49-F238E27FC236}">
                <a16:creationId xmlns:a16="http://schemas.microsoft.com/office/drawing/2014/main" id="{A52962EE-4BD3-4E49-9BCE-80B9B957745B}"/>
              </a:ext>
            </a:extLst>
          </p:cNvPr>
          <p:cNvPicPr>
            <a:picLocks noChangeAspect="1"/>
          </p:cNvPicPr>
          <p:nvPr/>
        </p:nvPicPr>
        <p:blipFill>
          <a:blip r:embed="rId6"/>
          <a:stretch>
            <a:fillRect/>
          </a:stretch>
        </p:blipFill>
        <p:spPr>
          <a:xfrm>
            <a:off x="6373712" y="4092259"/>
            <a:ext cx="2630037" cy="2090271"/>
          </a:xfrm>
          <a:prstGeom prst="rect">
            <a:avLst/>
          </a:prstGeom>
        </p:spPr>
      </p:pic>
      <p:pic>
        <p:nvPicPr>
          <p:cNvPr id="19" name="图片 18">
            <a:extLst>
              <a:ext uri="{FF2B5EF4-FFF2-40B4-BE49-F238E27FC236}">
                <a16:creationId xmlns:a16="http://schemas.microsoft.com/office/drawing/2014/main" id="{01B9261E-BBA3-46F6-A6CB-8D0EB5B2907A}"/>
              </a:ext>
            </a:extLst>
          </p:cNvPr>
          <p:cNvPicPr>
            <a:picLocks noChangeAspect="1"/>
          </p:cNvPicPr>
          <p:nvPr/>
        </p:nvPicPr>
        <p:blipFill>
          <a:blip r:embed="rId7"/>
          <a:stretch>
            <a:fillRect/>
          </a:stretch>
        </p:blipFill>
        <p:spPr>
          <a:xfrm>
            <a:off x="3283915" y="4110101"/>
            <a:ext cx="2587949" cy="2077723"/>
          </a:xfrm>
          <a:prstGeom prst="rect">
            <a:avLst/>
          </a:prstGeom>
        </p:spPr>
      </p:pic>
      <p:sp>
        <p:nvSpPr>
          <p:cNvPr id="20" name="文本框 38">
            <a:extLst>
              <a:ext uri="{FF2B5EF4-FFF2-40B4-BE49-F238E27FC236}">
                <a16:creationId xmlns:a16="http://schemas.microsoft.com/office/drawing/2014/main" id="{7F2EDBCF-D526-40A2-A974-ACF7F51EE89B}"/>
              </a:ext>
            </a:extLst>
          </p:cNvPr>
          <p:cNvSpPr txBox="1"/>
          <p:nvPr/>
        </p:nvSpPr>
        <p:spPr>
          <a:xfrm>
            <a:off x="908513" y="6154567"/>
            <a:ext cx="2362052"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solidFill>
                  <a:srgbClr val="0070C0"/>
                </a:solidFill>
                <a:latin typeface="Arial" panose="020B0604020202020204" pitchFamily="34" charset="0"/>
                <a:cs typeface="Arial" panose="020B0604020202020204" pitchFamily="34" charset="0"/>
              </a:rPr>
              <a:t>1</a:t>
            </a:r>
            <a:r>
              <a:rPr lang="en-US" altLang="zh-CN" sz="1400" baseline="30000" dirty="0">
                <a:solidFill>
                  <a:srgbClr val="0070C0"/>
                </a:solidFill>
                <a:latin typeface="Arial" panose="020B0604020202020204" pitchFamily="34" charset="0"/>
                <a:cs typeface="Arial" panose="020B0604020202020204" pitchFamily="34" charset="0"/>
              </a:rPr>
              <a:t>st</a:t>
            </a:r>
            <a:r>
              <a:rPr lang="en-US" altLang="zh-CN" sz="1400" dirty="0">
                <a:solidFill>
                  <a:srgbClr val="0070C0"/>
                </a:solidFill>
                <a:latin typeface="Arial" panose="020B0604020202020204" pitchFamily="34" charset="0"/>
                <a:cs typeface="Arial" panose="020B0604020202020204" pitchFamily="34" charset="0"/>
              </a:rPr>
              <a:t> iteration</a:t>
            </a:r>
            <a:endParaRPr lang="zh-CN" altLang="en-US" sz="1400" dirty="0">
              <a:solidFill>
                <a:srgbClr val="0070C0"/>
              </a:solidFill>
              <a:latin typeface="Arial" panose="020B0604020202020204" pitchFamily="34" charset="0"/>
              <a:cs typeface="Arial" panose="020B0604020202020204" pitchFamily="34" charset="0"/>
            </a:endParaRPr>
          </a:p>
        </p:txBody>
      </p:sp>
      <p:sp>
        <p:nvSpPr>
          <p:cNvPr id="21" name="文本框 39">
            <a:extLst>
              <a:ext uri="{FF2B5EF4-FFF2-40B4-BE49-F238E27FC236}">
                <a16:creationId xmlns:a16="http://schemas.microsoft.com/office/drawing/2014/main" id="{64470670-E687-451B-A66F-E2003DE40BF9}"/>
              </a:ext>
            </a:extLst>
          </p:cNvPr>
          <p:cNvSpPr txBox="1"/>
          <p:nvPr/>
        </p:nvSpPr>
        <p:spPr>
          <a:xfrm>
            <a:off x="4104563" y="6124703"/>
            <a:ext cx="2362052"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solidFill>
                  <a:srgbClr val="0070C0"/>
                </a:solidFill>
                <a:latin typeface="Arial" panose="020B0604020202020204" pitchFamily="34" charset="0"/>
                <a:cs typeface="Arial" panose="020B0604020202020204" pitchFamily="34" charset="0"/>
              </a:rPr>
              <a:t>2</a:t>
            </a:r>
            <a:r>
              <a:rPr lang="en-US" altLang="zh-CN" sz="1400" baseline="30000" dirty="0">
                <a:solidFill>
                  <a:srgbClr val="0070C0"/>
                </a:solidFill>
                <a:latin typeface="Arial" panose="020B0604020202020204" pitchFamily="34" charset="0"/>
                <a:cs typeface="Arial" panose="020B0604020202020204" pitchFamily="34" charset="0"/>
              </a:rPr>
              <a:t>nd</a:t>
            </a:r>
            <a:r>
              <a:rPr lang="en-US" altLang="zh-CN" sz="1400" dirty="0">
                <a:solidFill>
                  <a:srgbClr val="0070C0"/>
                </a:solidFill>
                <a:latin typeface="Arial" panose="020B0604020202020204" pitchFamily="34" charset="0"/>
                <a:cs typeface="Arial" panose="020B0604020202020204" pitchFamily="34" charset="0"/>
              </a:rPr>
              <a:t> iteration</a:t>
            </a:r>
            <a:endParaRPr lang="zh-CN" altLang="en-US" sz="1400" dirty="0">
              <a:solidFill>
                <a:srgbClr val="0070C0"/>
              </a:solidFill>
              <a:latin typeface="Arial" panose="020B0604020202020204" pitchFamily="34" charset="0"/>
              <a:cs typeface="Arial" panose="020B0604020202020204" pitchFamily="34" charset="0"/>
            </a:endParaRPr>
          </a:p>
        </p:txBody>
      </p:sp>
      <p:sp>
        <p:nvSpPr>
          <p:cNvPr id="22" name="文本框 40">
            <a:extLst>
              <a:ext uri="{FF2B5EF4-FFF2-40B4-BE49-F238E27FC236}">
                <a16:creationId xmlns:a16="http://schemas.microsoft.com/office/drawing/2014/main" id="{2334C4C0-08ED-422E-B1BA-A8CA2F9A1BD0}"/>
              </a:ext>
            </a:extLst>
          </p:cNvPr>
          <p:cNvSpPr txBox="1"/>
          <p:nvPr/>
        </p:nvSpPr>
        <p:spPr>
          <a:xfrm>
            <a:off x="6968463" y="6117752"/>
            <a:ext cx="2362052"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solidFill>
                  <a:srgbClr val="0070C0"/>
                </a:solidFill>
                <a:latin typeface="Arial" panose="020B0604020202020204" pitchFamily="34" charset="0"/>
                <a:cs typeface="Arial" panose="020B0604020202020204" pitchFamily="34" charset="0"/>
              </a:rPr>
              <a:t>final iteration (</a:t>
            </a:r>
            <a:r>
              <a:rPr lang="en-US" altLang="zh-CN" sz="1400" dirty="0" err="1">
                <a:solidFill>
                  <a:srgbClr val="0070C0"/>
                </a:solidFill>
                <a:latin typeface="Arial" panose="020B0604020202020204" pitchFamily="34" charset="0"/>
                <a:cs typeface="Arial" panose="020B0604020202020204" pitchFamily="34" charset="0"/>
              </a:rPr>
              <a:t>iter</a:t>
            </a:r>
            <a:r>
              <a:rPr lang="en-US" altLang="zh-CN" sz="1400" dirty="0">
                <a:solidFill>
                  <a:srgbClr val="0070C0"/>
                </a:solidFill>
                <a:latin typeface="Arial" panose="020B0604020202020204" pitchFamily="34" charset="0"/>
                <a:cs typeface="Arial" panose="020B0604020202020204" pitchFamily="34" charset="0"/>
              </a:rPr>
              <a:t>=15)</a:t>
            </a:r>
            <a:endParaRPr lang="zh-CN" altLang="en-US" sz="1400" dirty="0">
              <a:solidFill>
                <a:srgbClr val="0070C0"/>
              </a:solidFill>
              <a:latin typeface="Arial" panose="020B0604020202020204" pitchFamily="34" charset="0"/>
              <a:cs typeface="Arial" panose="020B0604020202020204" pitchFamily="34" charset="0"/>
            </a:endParaRPr>
          </a:p>
        </p:txBody>
      </p:sp>
      <p:sp>
        <p:nvSpPr>
          <p:cNvPr id="23" name="文本框 44">
            <a:extLst>
              <a:ext uri="{FF2B5EF4-FFF2-40B4-BE49-F238E27FC236}">
                <a16:creationId xmlns:a16="http://schemas.microsoft.com/office/drawing/2014/main" id="{D6547DEE-97C0-4C86-83A2-0765998BF162}"/>
              </a:ext>
            </a:extLst>
          </p:cNvPr>
          <p:cNvSpPr txBox="1"/>
          <p:nvPr/>
        </p:nvSpPr>
        <p:spPr>
          <a:xfrm>
            <a:off x="3198945" y="3847425"/>
            <a:ext cx="376951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1400" dirty="0">
                <a:solidFill>
                  <a:srgbClr val="0070C0"/>
                </a:solidFill>
                <a:latin typeface="Arial" panose="020B0604020202020204" pitchFamily="34" charset="0"/>
                <a:cs typeface="Arial" panose="020B0604020202020204" pitchFamily="34" charset="0"/>
              </a:rPr>
              <a:t>LMO </a:t>
            </a:r>
            <a:r>
              <a:rPr lang="zh-CN" altLang="en-US" sz="1050" dirty="0">
                <a:solidFill>
                  <a:srgbClr val="0070C0"/>
                </a:solidFill>
                <a:latin typeface="Arial" panose="020B0604020202020204" pitchFamily="34" charset="0"/>
                <a:cs typeface="Arial" panose="020B0604020202020204" pitchFamily="34" charset="0"/>
              </a:rPr>
              <a:t>（即传统</a:t>
            </a:r>
            <a:r>
              <a:rPr lang="en-US" altLang="zh-CN" sz="1050" dirty="0">
                <a:solidFill>
                  <a:srgbClr val="0070C0"/>
                </a:solidFill>
                <a:latin typeface="Arial" panose="020B0604020202020204" pitchFamily="34" charset="0"/>
                <a:cs typeface="Arial" panose="020B0604020202020204" pitchFamily="34" charset="0"/>
              </a:rPr>
              <a:t>OPC</a:t>
            </a:r>
            <a:r>
              <a:rPr lang="zh-CN" altLang="en-US" sz="1050" dirty="0">
                <a:solidFill>
                  <a:srgbClr val="0070C0"/>
                </a:solidFill>
                <a:latin typeface="Arial" panose="020B0604020202020204" pitchFamily="34" charset="0"/>
                <a:cs typeface="Arial" panose="020B0604020202020204" pitchFamily="34" charset="0"/>
              </a:rPr>
              <a:t>， 反复迭代，降低</a:t>
            </a:r>
            <a:r>
              <a:rPr lang="en-US" altLang="zh-CN" sz="1050" dirty="0">
                <a:solidFill>
                  <a:srgbClr val="0070C0"/>
                </a:solidFill>
                <a:latin typeface="Arial" panose="020B0604020202020204" pitchFamily="34" charset="0"/>
                <a:cs typeface="Arial" panose="020B0604020202020204" pitchFamily="34" charset="0"/>
              </a:rPr>
              <a:t>EPE</a:t>
            </a:r>
            <a:r>
              <a:rPr lang="zh-CN" altLang="en-US" sz="1050" dirty="0">
                <a:solidFill>
                  <a:srgbClr val="0070C0"/>
                </a:solidFill>
                <a:latin typeface="Arial" panose="020B0604020202020204" pitchFamily="34" charset="0"/>
                <a:cs typeface="Arial" panose="020B0604020202020204" pitchFamily="34" charset="0"/>
              </a:rPr>
              <a:t>）</a:t>
            </a:r>
            <a:endParaRPr lang="zh-CN" altLang="en-US" sz="1400" dirty="0">
              <a:solidFill>
                <a:srgbClr val="0070C0"/>
              </a:solidFill>
              <a:latin typeface="Arial" panose="020B0604020202020204" pitchFamily="34" charset="0"/>
              <a:cs typeface="Arial" panose="020B0604020202020204" pitchFamily="34" charset="0"/>
            </a:endParaRPr>
          </a:p>
        </p:txBody>
      </p:sp>
      <p:sp>
        <p:nvSpPr>
          <p:cNvPr id="24" name="矩形 23">
            <a:extLst>
              <a:ext uri="{FF2B5EF4-FFF2-40B4-BE49-F238E27FC236}">
                <a16:creationId xmlns:a16="http://schemas.microsoft.com/office/drawing/2014/main" id="{B4605151-0395-4922-B831-515B9C9D4A73}"/>
              </a:ext>
            </a:extLst>
          </p:cNvPr>
          <p:cNvSpPr/>
          <p:nvPr/>
        </p:nvSpPr>
        <p:spPr>
          <a:xfrm>
            <a:off x="192296" y="3877705"/>
            <a:ext cx="8853501" cy="2506426"/>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5" name="直接箭头连接符 24">
            <a:extLst>
              <a:ext uri="{FF2B5EF4-FFF2-40B4-BE49-F238E27FC236}">
                <a16:creationId xmlns:a16="http://schemas.microsoft.com/office/drawing/2014/main" id="{E83AC9FE-AA96-4504-80F8-D206289E1BBB}"/>
              </a:ext>
            </a:extLst>
          </p:cNvPr>
          <p:cNvCxnSpPr>
            <a:cxnSpLocks/>
          </p:cNvCxnSpPr>
          <p:nvPr/>
        </p:nvCxnSpPr>
        <p:spPr>
          <a:xfrm>
            <a:off x="2835200" y="5086039"/>
            <a:ext cx="494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53D6808-751C-40F6-A7C3-72D5E1423454}"/>
              </a:ext>
            </a:extLst>
          </p:cNvPr>
          <p:cNvCxnSpPr>
            <a:cxnSpLocks/>
          </p:cNvCxnSpPr>
          <p:nvPr/>
        </p:nvCxnSpPr>
        <p:spPr>
          <a:xfrm>
            <a:off x="5921447" y="5090133"/>
            <a:ext cx="494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50">
            <a:extLst>
              <a:ext uri="{FF2B5EF4-FFF2-40B4-BE49-F238E27FC236}">
                <a16:creationId xmlns:a16="http://schemas.microsoft.com/office/drawing/2014/main" id="{6F7B9BEB-DC00-451C-94C0-60BE50DB50BD}"/>
              </a:ext>
            </a:extLst>
          </p:cNvPr>
          <p:cNvSpPr txBox="1"/>
          <p:nvPr/>
        </p:nvSpPr>
        <p:spPr>
          <a:xfrm>
            <a:off x="5983640" y="4739149"/>
            <a:ext cx="38431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solidFill>
                  <a:srgbClr val="0070C0"/>
                </a:solidFill>
              </a:rPr>
              <a:t>…</a:t>
            </a:r>
            <a:endParaRPr lang="zh-CN" altLang="en-US" dirty="0">
              <a:solidFill>
                <a:srgbClr val="0070C0"/>
              </a:solidFill>
            </a:endParaRPr>
          </a:p>
        </p:txBody>
      </p:sp>
    </p:spTree>
    <p:extLst>
      <p:ext uri="{BB962C8B-B14F-4D97-AF65-F5344CB8AC3E}">
        <p14:creationId xmlns:p14="http://schemas.microsoft.com/office/powerpoint/2010/main" val="181936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F56FD-E77D-464C-A5C9-21C8C2B7337A}"/>
              </a:ext>
            </a:extLst>
          </p:cNvPr>
          <p:cNvSpPr>
            <a:spLocks noGrp="1"/>
          </p:cNvSpPr>
          <p:nvPr>
            <p:ph type="title"/>
          </p:nvPr>
        </p:nvSpPr>
        <p:spPr/>
        <p:txBody>
          <a:bodyPr/>
          <a:lstStyle/>
          <a:p>
            <a:r>
              <a:rPr lang="en-US" altLang="zh-CN" dirty="0"/>
              <a:t>HMO/GMO  vs LMO</a:t>
            </a:r>
            <a:endParaRPr lang="zh-CN" altLang="en-US" dirty="0"/>
          </a:p>
        </p:txBody>
      </p:sp>
      <p:sp>
        <p:nvSpPr>
          <p:cNvPr id="3" name="内容占位符 2">
            <a:extLst>
              <a:ext uri="{FF2B5EF4-FFF2-40B4-BE49-F238E27FC236}">
                <a16:creationId xmlns:a16="http://schemas.microsoft.com/office/drawing/2014/main" id="{8F3CC237-AB96-4DA4-BD2F-F76445439149}"/>
              </a:ext>
            </a:extLst>
          </p:cNvPr>
          <p:cNvSpPr>
            <a:spLocks noGrp="1"/>
          </p:cNvSpPr>
          <p:nvPr>
            <p:ph idx="1"/>
          </p:nvPr>
        </p:nvSpPr>
        <p:spPr>
          <a:xfrm>
            <a:off x="628650" y="1127774"/>
            <a:ext cx="7886700" cy="4351338"/>
          </a:xfrm>
        </p:spPr>
        <p:txBody>
          <a:bodyPr>
            <a:normAutofit/>
          </a:bodyPr>
          <a:lstStyle/>
          <a:p>
            <a:r>
              <a:rPr lang="zh-CN" altLang="en-US" sz="1600" dirty="0"/>
              <a:t>在</a:t>
            </a:r>
            <a:r>
              <a:rPr lang="en-US" altLang="zh-CN" sz="1600" dirty="0"/>
              <a:t>LMO </a:t>
            </a:r>
            <a:r>
              <a:rPr lang="zh-CN" altLang="en-US" sz="1600" dirty="0"/>
              <a:t>（</a:t>
            </a:r>
            <a:r>
              <a:rPr lang="en-US" altLang="zh-CN" sz="1600" dirty="0"/>
              <a:t>Local MO</a:t>
            </a:r>
            <a:r>
              <a:rPr lang="zh-CN" altLang="en-US" sz="1600" dirty="0"/>
              <a:t>） 里，  每个</a:t>
            </a:r>
            <a:r>
              <a:rPr lang="en-US" altLang="zh-CN" sz="1600" dirty="0"/>
              <a:t>segment </a:t>
            </a:r>
            <a:r>
              <a:rPr lang="zh-CN" altLang="en-US" sz="1600" dirty="0"/>
              <a:t>只对自己相应的评价点（</a:t>
            </a:r>
            <a:r>
              <a:rPr lang="en-US" altLang="zh-CN" sz="1600" dirty="0"/>
              <a:t>merit point</a:t>
            </a:r>
            <a:r>
              <a:rPr lang="zh-CN" altLang="en-US" sz="1600" dirty="0"/>
              <a:t>）负责，每个</a:t>
            </a:r>
            <a:r>
              <a:rPr lang="en-US" altLang="zh-CN" sz="1600" dirty="0"/>
              <a:t>segment </a:t>
            </a:r>
            <a:r>
              <a:rPr lang="zh-CN" altLang="en-US" sz="1600" dirty="0"/>
              <a:t>的只是为了自己对应的评价点</a:t>
            </a:r>
            <a:r>
              <a:rPr lang="en-US" altLang="zh-CN" sz="1600" dirty="0"/>
              <a:t>EPE</a:t>
            </a:r>
            <a:r>
              <a:rPr lang="zh-CN" altLang="en-US" sz="1600" dirty="0"/>
              <a:t>更小。</a:t>
            </a:r>
            <a:endParaRPr lang="en-US" altLang="zh-CN" sz="1600" dirty="0"/>
          </a:p>
          <a:p>
            <a:endParaRPr lang="en-US" altLang="zh-CN" sz="1600" dirty="0"/>
          </a:p>
          <a:p>
            <a:r>
              <a:rPr lang="zh-CN" altLang="en-US" sz="1600" dirty="0"/>
              <a:t>在</a:t>
            </a:r>
            <a:r>
              <a:rPr lang="en-US" altLang="zh-CN" sz="1600" dirty="0"/>
              <a:t>HMO/GMO </a:t>
            </a:r>
            <a:r>
              <a:rPr lang="zh-CN" altLang="en-US" sz="1600" dirty="0"/>
              <a:t>里则不然，优化器会综合考虑当前</a:t>
            </a:r>
            <a:r>
              <a:rPr lang="en-US" altLang="zh-CN" sz="1600" dirty="0"/>
              <a:t>Patch</a:t>
            </a:r>
            <a:r>
              <a:rPr lang="zh-CN" altLang="en-US" sz="1600" dirty="0"/>
              <a:t>所有评价点的</a:t>
            </a:r>
            <a:r>
              <a:rPr lang="en-US" altLang="zh-CN" sz="1600" dirty="0"/>
              <a:t>EPE </a:t>
            </a:r>
            <a:r>
              <a:rPr lang="zh-CN" altLang="en-US" sz="1600" dirty="0"/>
              <a:t>，基于整个</a:t>
            </a:r>
            <a:r>
              <a:rPr lang="en-US" altLang="zh-CN" sz="1600" dirty="0"/>
              <a:t>patch </a:t>
            </a:r>
            <a:r>
              <a:rPr lang="zh-CN" altLang="en-US" sz="1600" dirty="0"/>
              <a:t>的评价函数以及其变化会指导所有的变量如何移动。 </a:t>
            </a:r>
            <a:r>
              <a:rPr lang="en-US" altLang="zh-CN" sz="1600" dirty="0"/>
              <a:t>HMO </a:t>
            </a:r>
            <a:r>
              <a:rPr lang="zh-CN" altLang="en-US" sz="1600" dirty="0"/>
              <a:t>和</a:t>
            </a:r>
            <a:r>
              <a:rPr lang="en-US" altLang="zh-CN" sz="1600" dirty="0"/>
              <a:t>GMO </a:t>
            </a:r>
            <a:r>
              <a:rPr lang="zh-CN" altLang="en-US" sz="1600" dirty="0"/>
              <a:t>的唯一区别在于优化变量， </a:t>
            </a:r>
            <a:r>
              <a:rPr lang="en-US" altLang="zh-CN" sz="1600" dirty="0"/>
              <a:t>HMO </a:t>
            </a:r>
            <a:r>
              <a:rPr lang="zh-CN" altLang="en-US" sz="1600" dirty="0"/>
              <a:t>是 </a:t>
            </a:r>
            <a:r>
              <a:rPr lang="en-US" altLang="zh-CN" sz="1600" dirty="0"/>
              <a:t>Pixel + Segment</a:t>
            </a:r>
            <a:r>
              <a:rPr lang="zh-CN" altLang="en-US" sz="1600" dirty="0"/>
              <a:t>，而</a:t>
            </a:r>
            <a:r>
              <a:rPr lang="en-US" altLang="zh-CN" sz="1600" dirty="0"/>
              <a:t>GMO </a:t>
            </a:r>
            <a:r>
              <a:rPr lang="zh-CN" altLang="en-US" sz="1600" dirty="0"/>
              <a:t>全为</a:t>
            </a:r>
            <a:r>
              <a:rPr lang="en-US" altLang="zh-CN" sz="1600" dirty="0"/>
              <a:t>Segment</a:t>
            </a:r>
            <a:r>
              <a:rPr lang="zh-CN" altLang="en-US" sz="1600" dirty="0"/>
              <a:t>。</a:t>
            </a:r>
            <a:endParaRPr lang="en-US" altLang="zh-CN" sz="1600" dirty="0"/>
          </a:p>
          <a:p>
            <a:endParaRPr lang="en-US" altLang="zh-CN" sz="1600" dirty="0"/>
          </a:p>
          <a:p>
            <a:r>
              <a:rPr lang="en-US" altLang="zh-CN" sz="1600" dirty="0"/>
              <a:t>LMO </a:t>
            </a:r>
            <a:r>
              <a:rPr lang="zh-CN" altLang="en-US" sz="1600" dirty="0"/>
              <a:t>类似于个人主义， </a:t>
            </a:r>
            <a:r>
              <a:rPr lang="en-US" altLang="zh-CN" sz="1600" dirty="0"/>
              <a:t>HMO/GMO </a:t>
            </a:r>
            <a:r>
              <a:rPr lang="zh-CN" altLang="en-US" sz="1600" dirty="0"/>
              <a:t>类似于集体主义。</a:t>
            </a:r>
          </a:p>
        </p:txBody>
      </p:sp>
      <p:sp>
        <p:nvSpPr>
          <p:cNvPr id="4" name="日期占位符 3">
            <a:extLst>
              <a:ext uri="{FF2B5EF4-FFF2-40B4-BE49-F238E27FC236}">
                <a16:creationId xmlns:a16="http://schemas.microsoft.com/office/drawing/2014/main" id="{D111D8AE-C61E-45CC-BE02-57C8D161EDD1}"/>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D46FD8DC-EAE8-40E9-81D9-42A5E1CE7101}"/>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41</a:t>
            </a:fld>
            <a:endParaRPr lang="zh-CN" altLang="en-US" dirty="0"/>
          </a:p>
        </p:txBody>
      </p:sp>
      <p:pic>
        <p:nvPicPr>
          <p:cNvPr id="7" name="图片 6">
            <a:extLst>
              <a:ext uri="{FF2B5EF4-FFF2-40B4-BE49-F238E27FC236}">
                <a16:creationId xmlns:a16="http://schemas.microsoft.com/office/drawing/2014/main" id="{E13014D8-C4AB-4E40-B8D5-C428C6516B4E}"/>
              </a:ext>
            </a:extLst>
          </p:cNvPr>
          <p:cNvPicPr>
            <a:picLocks noChangeAspect="1"/>
          </p:cNvPicPr>
          <p:nvPr/>
        </p:nvPicPr>
        <p:blipFill>
          <a:blip r:embed="rId2"/>
          <a:stretch>
            <a:fillRect/>
          </a:stretch>
        </p:blipFill>
        <p:spPr>
          <a:xfrm>
            <a:off x="2434781" y="4155178"/>
            <a:ext cx="4261689" cy="2187667"/>
          </a:xfrm>
          <a:prstGeom prst="rect">
            <a:avLst/>
          </a:prstGeom>
        </p:spPr>
      </p:pic>
    </p:spTree>
    <p:extLst>
      <p:ext uri="{BB962C8B-B14F-4D97-AF65-F5344CB8AC3E}">
        <p14:creationId xmlns:p14="http://schemas.microsoft.com/office/powerpoint/2010/main" val="1126468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A1BA-E50D-431D-88A2-55DD044027DA}"/>
              </a:ext>
            </a:extLst>
          </p:cNvPr>
          <p:cNvSpPr>
            <a:spLocks noGrp="1"/>
          </p:cNvSpPr>
          <p:nvPr>
            <p:ph type="title"/>
          </p:nvPr>
        </p:nvSpPr>
        <p:spPr/>
        <p:txBody>
          <a:bodyPr/>
          <a:lstStyle/>
          <a:p>
            <a:r>
              <a:rPr lang="zh-CN" altLang="en-US" dirty="0"/>
              <a:t>掩模可制造性检查</a:t>
            </a:r>
          </a:p>
        </p:txBody>
      </p:sp>
      <p:sp>
        <p:nvSpPr>
          <p:cNvPr id="3" name="Content Placeholder 2">
            <a:extLst>
              <a:ext uri="{FF2B5EF4-FFF2-40B4-BE49-F238E27FC236}">
                <a16:creationId xmlns:a16="http://schemas.microsoft.com/office/drawing/2014/main" id="{D163E83B-BFE0-42D2-9C81-C5B036F3081A}"/>
              </a:ext>
            </a:extLst>
          </p:cNvPr>
          <p:cNvSpPr>
            <a:spLocks noGrp="1"/>
          </p:cNvSpPr>
          <p:nvPr>
            <p:ph idx="1"/>
          </p:nvPr>
        </p:nvSpPr>
        <p:spPr>
          <a:xfrm>
            <a:off x="642076" y="1240390"/>
            <a:ext cx="7886700" cy="4775459"/>
          </a:xfrm>
        </p:spPr>
        <p:txBody>
          <a:bodyPr>
            <a:normAutofit/>
          </a:bodyPr>
          <a:lstStyle/>
          <a:p>
            <a:r>
              <a:rPr lang="zh-CN" altLang="en-US" sz="1800" b="0" i="0" dirty="0">
                <a:solidFill>
                  <a:srgbClr val="2E3033"/>
                </a:solidFill>
                <a:effectLst/>
                <a:latin typeface="Arial" panose="020B0604020202020204" pitchFamily="34" charset="0"/>
              </a:rPr>
              <a:t>以</a:t>
            </a:r>
            <a:r>
              <a:rPr lang="en-US" altLang="zh-CN" sz="1800" b="0" i="0" dirty="0">
                <a:solidFill>
                  <a:srgbClr val="2E3033"/>
                </a:solidFill>
                <a:effectLst/>
                <a:latin typeface="Arial" panose="020B0604020202020204" pitchFamily="34" charset="0"/>
              </a:rPr>
              <a:t>main</a:t>
            </a:r>
            <a:r>
              <a:rPr lang="zh-CN" altLang="en-US" sz="1800" b="0" i="0" dirty="0">
                <a:solidFill>
                  <a:srgbClr val="2E3033"/>
                </a:solidFill>
                <a:effectLst/>
                <a:latin typeface="Arial" panose="020B0604020202020204" pitchFamily="34" charset="0"/>
              </a:rPr>
              <a:t>图形为例，下图显示了</a:t>
            </a:r>
            <a:r>
              <a:rPr lang="en-US" altLang="zh-CN" sz="1800" b="0" i="0" dirty="0">
                <a:solidFill>
                  <a:srgbClr val="2E3033"/>
                </a:solidFill>
                <a:effectLst/>
                <a:latin typeface="Arial" panose="020B0604020202020204" pitchFamily="34" charset="0"/>
              </a:rPr>
              <a:t>MRC</a:t>
            </a:r>
            <a:r>
              <a:rPr lang="zh-CN" altLang="en-US" sz="1800" b="0" i="0" dirty="0">
                <a:solidFill>
                  <a:srgbClr val="2E3033"/>
                </a:solidFill>
                <a:effectLst/>
                <a:latin typeface="Arial" panose="020B0604020202020204" pitchFamily="34" charset="0"/>
              </a:rPr>
              <a:t>规则的定义。</a:t>
            </a:r>
            <a:endParaRPr lang="en-US" altLang="zh-CN" sz="1800" b="0" i="0" dirty="0">
              <a:solidFill>
                <a:srgbClr val="2E3033"/>
              </a:solidFill>
              <a:effectLst/>
              <a:latin typeface="Arial" panose="020B0604020202020204" pitchFamily="34" charset="0"/>
            </a:endParaRPr>
          </a:p>
          <a:p>
            <a:endParaRPr lang="en-US" altLang="zh-CN" sz="1800" dirty="0">
              <a:solidFill>
                <a:srgbClr val="2E3033"/>
              </a:solidFill>
            </a:endParaRPr>
          </a:p>
          <a:p>
            <a:endParaRPr lang="en-US" altLang="zh-CN" sz="1800" dirty="0">
              <a:solidFill>
                <a:srgbClr val="2E3033"/>
              </a:solidFill>
            </a:endParaRPr>
          </a:p>
          <a:p>
            <a:endParaRPr lang="en-US" altLang="zh-CN" sz="1800" dirty="0">
              <a:solidFill>
                <a:srgbClr val="2E3033"/>
              </a:solidFill>
            </a:endParaRPr>
          </a:p>
          <a:p>
            <a:endParaRPr lang="en-US" altLang="zh-CN" sz="1800" dirty="0">
              <a:solidFill>
                <a:srgbClr val="2E3033"/>
              </a:solidFill>
            </a:endParaRPr>
          </a:p>
          <a:p>
            <a:endParaRPr lang="en-US" altLang="zh-CN" sz="1800" dirty="0">
              <a:solidFill>
                <a:srgbClr val="2E3033"/>
              </a:solidFill>
            </a:endParaRPr>
          </a:p>
          <a:p>
            <a:endParaRPr lang="en-US" altLang="zh-CN" sz="1800" dirty="0">
              <a:solidFill>
                <a:srgbClr val="2E3033"/>
              </a:solidFill>
            </a:endParaRPr>
          </a:p>
          <a:p>
            <a:endParaRPr lang="en-US" altLang="zh-CN" sz="1800" dirty="0">
              <a:solidFill>
                <a:srgbClr val="2E3033"/>
              </a:solidFill>
            </a:endParaRPr>
          </a:p>
          <a:p>
            <a:endParaRPr lang="zh-CN" altLang="en-US" sz="1800" dirty="0"/>
          </a:p>
        </p:txBody>
      </p:sp>
      <p:sp>
        <p:nvSpPr>
          <p:cNvPr id="4" name="Date Placeholder 3">
            <a:extLst>
              <a:ext uri="{FF2B5EF4-FFF2-40B4-BE49-F238E27FC236}">
                <a16:creationId xmlns:a16="http://schemas.microsoft.com/office/drawing/2014/main" id="{976413DB-7602-434F-865D-F89964A705B6}"/>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Slide Number Placeholder 4">
            <a:extLst>
              <a:ext uri="{FF2B5EF4-FFF2-40B4-BE49-F238E27FC236}">
                <a16:creationId xmlns:a16="http://schemas.microsoft.com/office/drawing/2014/main" id="{8432FE69-C63F-4638-B9D6-A4E8C083FA78}"/>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42</a:t>
            </a:fld>
            <a:endParaRPr lang="zh-CN" altLang="en-US" dirty="0"/>
          </a:p>
        </p:txBody>
      </p:sp>
      <p:pic>
        <p:nvPicPr>
          <p:cNvPr id="30" name="图片 6" descr="手机屏幕截图&#10;&#10;描述已自动生成">
            <a:extLst>
              <a:ext uri="{FF2B5EF4-FFF2-40B4-BE49-F238E27FC236}">
                <a16:creationId xmlns:a16="http://schemas.microsoft.com/office/drawing/2014/main" id="{3F38B7CE-92F9-482C-A648-98BFD83FF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959" y="1817515"/>
            <a:ext cx="5600996" cy="3552003"/>
          </a:xfrm>
          <a:prstGeom prst="rect">
            <a:avLst/>
          </a:prstGeom>
        </p:spPr>
      </p:pic>
      <p:sp>
        <p:nvSpPr>
          <p:cNvPr id="32" name="TextBox 31">
            <a:extLst>
              <a:ext uri="{FF2B5EF4-FFF2-40B4-BE49-F238E27FC236}">
                <a16:creationId xmlns:a16="http://schemas.microsoft.com/office/drawing/2014/main" id="{420B12A0-F605-4D63-AFDF-53092F7C4315}"/>
              </a:ext>
            </a:extLst>
          </p:cNvPr>
          <p:cNvSpPr txBox="1"/>
          <p:nvPr/>
        </p:nvSpPr>
        <p:spPr>
          <a:xfrm>
            <a:off x="507108" y="5715165"/>
            <a:ext cx="8021668"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PanGen</a:t>
            </a:r>
            <a:r>
              <a:rPr lang="en-US" altLang="zh-CN" dirty="0"/>
              <a:t> </a:t>
            </a:r>
            <a:r>
              <a:rPr lang="zh-CN" altLang="en-US" dirty="0"/>
              <a:t>平台支持独立的掩模可制造性检查及解决功能。同时，在掩模优化过程中也引入了违反可制造性规则的惩罚机制。 </a:t>
            </a:r>
          </a:p>
        </p:txBody>
      </p:sp>
    </p:spTree>
    <p:extLst>
      <p:ext uri="{BB962C8B-B14F-4D97-AF65-F5344CB8AC3E}">
        <p14:creationId xmlns:p14="http://schemas.microsoft.com/office/powerpoint/2010/main" val="1835362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B1325-05D5-4032-857E-0FCF205A0779}"/>
              </a:ext>
            </a:extLst>
          </p:cNvPr>
          <p:cNvSpPr>
            <a:spLocks noGrp="1"/>
          </p:cNvSpPr>
          <p:nvPr>
            <p:ph type="title"/>
          </p:nvPr>
        </p:nvSpPr>
        <p:spPr/>
        <p:txBody>
          <a:bodyPr/>
          <a:lstStyle/>
          <a:p>
            <a:r>
              <a:rPr lang="zh-CN" altLang="en-US" dirty="0"/>
              <a:t>光源掩模联合优化 （</a:t>
            </a:r>
            <a:r>
              <a:rPr lang="en-US" altLang="zh-CN" dirty="0"/>
              <a:t>IRO</a:t>
            </a:r>
            <a:r>
              <a:rPr lang="zh-CN" altLang="en-US" dirty="0"/>
              <a:t>）</a:t>
            </a:r>
          </a:p>
        </p:txBody>
      </p:sp>
      <p:sp>
        <p:nvSpPr>
          <p:cNvPr id="3" name="内容占位符 2">
            <a:extLst>
              <a:ext uri="{FF2B5EF4-FFF2-40B4-BE49-F238E27FC236}">
                <a16:creationId xmlns:a16="http://schemas.microsoft.com/office/drawing/2014/main" id="{B68BFC16-7F06-444C-9036-E2E545DD12C6}"/>
              </a:ext>
            </a:extLst>
          </p:cNvPr>
          <p:cNvSpPr>
            <a:spLocks noGrp="1"/>
          </p:cNvSpPr>
          <p:nvPr>
            <p:ph idx="1"/>
          </p:nvPr>
        </p:nvSpPr>
        <p:spPr>
          <a:xfrm>
            <a:off x="329957" y="1233181"/>
            <a:ext cx="4828250" cy="2666462"/>
          </a:xfrm>
        </p:spPr>
        <p:txBody>
          <a:bodyPr>
            <a:normAutofit/>
          </a:bodyPr>
          <a:lstStyle/>
          <a:p>
            <a:r>
              <a:rPr lang="zh-CN" altLang="en-US" sz="1200" dirty="0"/>
              <a:t>可以认为</a:t>
            </a:r>
            <a:r>
              <a:rPr lang="en-US" altLang="zh-CN" sz="1200" dirty="0"/>
              <a:t>IRO </a:t>
            </a:r>
            <a:r>
              <a:rPr lang="zh-CN" altLang="en-US" sz="1200" dirty="0"/>
              <a:t>本质就是目前 </a:t>
            </a:r>
            <a:r>
              <a:rPr lang="en-US" altLang="zh-CN" sz="1200" dirty="0"/>
              <a:t>ILT </a:t>
            </a:r>
            <a:r>
              <a:rPr lang="zh-CN" altLang="en-US" sz="1200" dirty="0"/>
              <a:t>的</a:t>
            </a:r>
            <a:r>
              <a:rPr lang="en-US" altLang="zh-CN" sz="1200" dirty="0"/>
              <a:t>MO Flow </a:t>
            </a:r>
            <a:r>
              <a:rPr lang="zh-CN" altLang="en-US" sz="1200" dirty="0"/>
              <a:t>上增加了光源部分的变量。当然，由于光源变化的引入，从架构上带来了巨大变化。</a:t>
            </a:r>
            <a:endParaRPr lang="en-US" altLang="zh-CN" sz="1200" dirty="0"/>
          </a:p>
          <a:p>
            <a:pPr lvl="1"/>
            <a:r>
              <a:rPr lang="zh-CN" altLang="en-US" sz="1000" dirty="0"/>
              <a:t>之前在</a:t>
            </a:r>
            <a:r>
              <a:rPr lang="en-US" altLang="zh-CN" sz="1000" dirty="0"/>
              <a:t>MO</a:t>
            </a:r>
            <a:r>
              <a:rPr lang="zh-CN" altLang="en-US" sz="1000" dirty="0"/>
              <a:t>时， 是将所有光学系统汇总表征到</a:t>
            </a:r>
            <a:r>
              <a:rPr lang="en-US" altLang="zh-CN" sz="1000" dirty="0"/>
              <a:t>TCC</a:t>
            </a:r>
            <a:r>
              <a:rPr lang="zh-CN" altLang="en-US" sz="1000" dirty="0"/>
              <a:t>（</a:t>
            </a:r>
            <a:r>
              <a:rPr lang="en-US" altLang="zh-CN" sz="1000" dirty="0"/>
              <a:t>Transmission Cross Coefficient</a:t>
            </a:r>
            <a:r>
              <a:rPr lang="zh-CN" altLang="en-US" sz="1000" dirty="0"/>
              <a:t>）里， 具体计算光学图像时，预先准备好</a:t>
            </a:r>
            <a:r>
              <a:rPr lang="en-US" altLang="zh-CN" sz="1000" dirty="0"/>
              <a:t>TCC</a:t>
            </a:r>
            <a:r>
              <a:rPr lang="zh-CN" altLang="en-US" sz="1000" dirty="0"/>
              <a:t>， 然后只需要导入</a:t>
            </a:r>
            <a:r>
              <a:rPr lang="en-US" altLang="zh-CN" sz="1000" dirty="0"/>
              <a:t>mask image </a:t>
            </a:r>
            <a:r>
              <a:rPr lang="zh-CN" altLang="en-US" sz="1000" dirty="0"/>
              <a:t>即可， 对于掩模优化来说，可以大大提高运算速度，同时各个</a:t>
            </a:r>
            <a:r>
              <a:rPr lang="en-US" altLang="zh-CN" sz="1000" dirty="0"/>
              <a:t>patch </a:t>
            </a:r>
            <a:r>
              <a:rPr lang="zh-CN" altLang="en-US" sz="1000" dirty="0"/>
              <a:t>除了边界以外，基本上互不相关</a:t>
            </a:r>
            <a:endParaRPr lang="en-US" altLang="zh-CN" sz="1000" dirty="0"/>
          </a:p>
          <a:p>
            <a:pPr lvl="1"/>
            <a:r>
              <a:rPr lang="zh-CN" altLang="en-US" sz="1000" dirty="0"/>
              <a:t>但是在</a:t>
            </a:r>
            <a:r>
              <a:rPr lang="en-US" altLang="zh-CN" sz="1000" dirty="0"/>
              <a:t>IRO </a:t>
            </a:r>
            <a:r>
              <a:rPr lang="zh-CN" altLang="en-US" sz="1000" dirty="0"/>
              <a:t>里，因为光源在不断优化，无法预先准备好</a:t>
            </a:r>
            <a:r>
              <a:rPr lang="en-US" altLang="zh-CN" sz="1000" dirty="0"/>
              <a:t>TCC</a:t>
            </a:r>
            <a:r>
              <a:rPr lang="zh-CN" altLang="en-US" sz="1000" dirty="0"/>
              <a:t>， 因此必须采用原始的</a:t>
            </a:r>
            <a:r>
              <a:rPr lang="en-US" altLang="zh-CN" sz="1000" dirty="0"/>
              <a:t>Abbe </a:t>
            </a:r>
            <a:r>
              <a:rPr lang="zh-CN" altLang="en-US" sz="1000" dirty="0"/>
              <a:t>成像方法，即将每个光源点成的像加总起来。</a:t>
            </a:r>
            <a:endParaRPr lang="en-US" altLang="zh-CN" sz="1000" dirty="0"/>
          </a:p>
          <a:p>
            <a:pPr lvl="1"/>
            <a:r>
              <a:rPr lang="zh-CN" altLang="en-US" sz="1000" dirty="0"/>
              <a:t>此外， 由于光源在不断变化，不同</a:t>
            </a:r>
            <a:r>
              <a:rPr lang="en-US" altLang="zh-CN" sz="1000" dirty="0"/>
              <a:t>patch </a:t>
            </a:r>
            <a:r>
              <a:rPr lang="zh-CN" altLang="en-US" sz="1000" dirty="0"/>
              <a:t>或者</a:t>
            </a:r>
            <a:r>
              <a:rPr lang="en-US" altLang="zh-CN" sz="1000" dirty="0"/>
              <a:t>clip </a:t>
            </a:r>
            <a:r>
              <a:rPr lang="zh-CN" altLang="en-US" sz="1000" dirty="0"/>
              <a:t>是共享光源的的，因此类似于</a:t>
            </a:r>
            <a:r>
              <a:rPr lang="en-US" altLang="zh-CN" sz="1000" dirty="0"/>
              <a:t>MO </a:t>
            </a:r>
            <a:r>
              <a:rPr lang="zh-CN" altLang="en-US" sz="1000" dirty="0"/>
              <a:t>那样，划分</a:t>
            </a:r>
            <a:r>
              <a:rPr lang="en-US" altLang="zh-CN" sz="1000" dirty="0"/>
              <a:t>Patch </a:t>
            </a:r>
            <a:r>
              <a:rPr lang="zh-CN" altLang="en-US" sz="1000" dirty="0"/>
              <a:t>后处理， 然后再合并在</a:t>
            </a:r>
            <a:r>
              <a:rPr lang="en-US" altLang="zh-CN" sz="1000" dirty="0"/>
              <a:t>IRO </a:t>
            </a:r>
            <a:r>
              <a:rPr lang="zh-CN" altLang="en-US" sz="1000" dirty="0"/>
              <a:t>里行不通， 必须采用另外一种分布式方式。</a:t>
            </a:r>
            <a:endParaRPr lang="en-US" altLang="zh-CN" sz="1000" dirty="0"/>
          </a:p>
          <a:p>
            <a:pPr marL="0" indent="0">
              <a:buNone/>
            </a:pPr>
            <a:endParaRPr lang="en-US" altLang="zh-CN" sz="1200" dirty="0"/>
          </a:p>
        </p:txBody>
      </p:sp>
      <p:sp>
        <p:nvSpPr>
          <p:cNvPr id="4" name="日期占位符 3">
            <a:extLst>
              <a:ext uri="{FF2B5EF4-FFF2-40B4-BE49-F238E27FC236}">
                <a16:creationId xmlns:a16="http://schemas.microsoft.com/office/drawing/2014/main" id="{35AE2B87-C1D2-4F27-9820-112630314C06}"/>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F9AF2173-D1D2-43F0-9BF2-8269762E86F8}"/>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43</a:t>
            </a:fld>
            <a:endParaRPr lang="zh-CN" altLang="en-US" dirty="0"/>
          </a:p>
        </p:txBody>
      </p:sp>
      <p:pic>
        <p:nvPicPr>
          <p:cNvPr id="6" name="图片 5">
            <a:extLst>
              <a:ext uri="{FF2B5EF4-FFF2-40B4-BE49-F238E27FC236}">
                <a16:creationId xmlns:a16="http://schemas.microsoft.com/office/drawing/2014/main" id="{52F74568-FB29-4487-8FDD-33FEED07ED81}"/>
              </a:ext>
            </a:extLst>
          </p:cNvPr>
          <p:cNvPicPr>
            <a:picLocks noChangeAspect="1"/>
          </p:cNvPicPr>
          <p:nvPr/>
        </p:nvPicPr>
        <p:blipFill>
          <a:blip r:embed="rId2"/>
          <a:stretch>
            <a:fillRect/>
          </a:stretch>
        </p:blipFill>
        <p:spPr>
          <a:xfrm>
            <a:off x="5534877" y="1035504"/>
            <a:ext cx="2840912" cy="1904291"/>
          </a:xfrm>
          <a:prstGeom prst="rect">
            <a:avLst/>
          </a:prstGeom>
        </p:spPr>
      </p:pic>
      <p:sp>
        <p:nvSpPr>
          <p:cNvPr id="7" name="矩形 6">
            <a:extLst>
              <a:ext uri="{FF2B5EF4-FFF2-40B4-BE49-F238E27FC236}">
                <a16:creationId xmlns:a16="http://schemas.microsoft.com/office/drawing/2014/main" id="{A5E023FF-8D66-4662-B0DD-A83883FFC1B7}"/>
              </a:ext>
            </a:extLst>
          </p:cNvPr>
          <p:cNvSpPr/>
          <p:nvPr/>
        </p:nvSpPr>
        <p:spPr>
          <a:xfrm>
            <a:off x="5393245" y="1037052"/>
            <a:ext cx="2588115" cy="31826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059B40E4-6378-4449-A069-0006303A9EC1}"/>
              </a:ext>
            </a:extLst>
          </p:cNvPr>
          <p:cNvPicPr>
            <a:picLocks noChangeAspect="1"/>
          </p:cNvPicPr>
          <p:nvPr/>
        </p:nvPicPr>
        <p:blipFill>
          <a:blip r:embed="rId3"/>
          <a:stretch>
            <a:fillRect/>
          </a:stretch>
        </p:blipFill>
        <p:spPr>
          <a:xfrm>
            <a:off x="5250690" y="2974795"/>
            <a:ext cx="3733919" cy="557746"/>
          </a:xfrm>
          <a:prstGeom prst="rect">
            <a:avLst/>
          </a:prstGeom>
        </p:spPr>
      </p:pic>
      <p:sp>
        <p:nvSpPr>
          <p:cNvPr id="9" name="矩形 8">
            <a:extLst>
              <a:ext uri="{FF2B5EF4-FFF2-40B4-BE49-F238E27FC236}">
                <a16:creationId xmlns:a16="http://schemas.microsoft.com/office/drawing/2014/main" id="{B15E03E8-BE89-4100-B7E9-BE4011DC29F1}"/>
              </a:ext>
            </a:extLst>
          </p:cNvPr>
          <p:cNvSpPr/>
          <p:nvPr/>
        </p:nvSpPr>
        <p:spPr>
          <a:xfrm>
            <a:off x="6458219" y="2555618"/>
            <a:ext cx="1276430" cy="38624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12EB5E2-DCF0-4D2B-A51D-A54583E29951}"/>
              </a:ext>
            </a:extLst>
          </p:cNvPr>
          <p:cNvSpPr txBox="1"/>
          <p:nvPr/>
        </p:nvSpPr>
        <p:spPr>
          <a:xfrm>
            <a:off x="7988572" y="1034570"/>
            <a:ext cx="963725" cy="246221"/>
          </a:xfrm>
          <a:prstGeom prst="rect">
            <a:avLst/>
          </a:prstGeom>
          <a:noFill/>
        </p:spPr>
        <p:txBody>
          <a:bodyPr wrap="none" rtlCol="0">
            <a:spAutoFit/>
          </a:bodyPr>
          <a:lstStyle/>
          <a:p>
            <a:r>
              <a:rPr lang="en-US" altLang="zh-CN" sz="1000" i="1" dirty="0"/>
              <a:t>Abbe</a:t>
            </a:r>
            <a:r>
              <a:rPr lang="zh-CN" altLang="en-US" sz="1000" i="1" dirty="0"/>
              <a:t>成像计算</a:t>
            </a:r>
          </a:p>
        </p:txBody>
      </p:sp>
      <p:sp>
        <p:nvSpPr>
          <p:cNvPr id="11" name="文本框 10">
            <a:extLst>
              <a:ext uri="{FF2B5EF4-FFF2-40B4-BE49-F238E27FC236}">
                <a16:creationId xmlns:a16="http://schemas.microsoft.com/office/drawing/2014/main" id="{BA981510-40F6-490E-963C-F628B465F553}"/>
              </a:ext>
            </a:extLst>
          </p:cNvPr>
          <p:cNvSpPr txBox="1"/>
          <p:nvPr/>
        </p:nvSpPr>
        <p:spPr>
          <a:xfrm>
            <a:off x="7771794" y="2385942"/>
            <a:ext cx="1140056" cy="246221"/>
          </a:xfrm>
          <a:prstGeom prst="rect">
            <a:avLst/>
          </a:prstGeom>
          <a:noFill/>
        </p:spPr>
        <p:txBody>
          <a:bodyPr wrap="none" rtlCol="0">
            <a:spAutoFit/>
          </a:bodyPr>
          <a:lstStyle/>
          <a:p>
            <a:r>
              <a:rPr lang="en-US" altLang="zh-CN" sz="1000" i="1" dirty="0"/>
              <a:t>Hopkins </a:t>
            </a:r>
            <a:r>
              <a:rPr lang="zh-CN" altLang="en-US" sz="1000" i="1" dirty="0"/>
              <a:t>成像计算</a:t>
            </a:r>
          </a:p>
        </p:txBody>
      </p:sp>
      <p:grpSp>
        <p:nvGrpSpPr>
          <p:cNvPr id="53" name="组合 52">
            <a:extLst>
              <a:ext uri="{FF2B5EF4-FFF2-40B4-BE49-F238E27FC236}">
                <a16:creationId xmlns:a16="http://schemas.microsoft.com/office/drawing/2014/main" id="{C07522B7-9D62-42A4-9545-12E629848DBE}"/>
              </a:ext>
            </a:extLst>
          </p:cNvPr>
          <p:cNvGrpSpPr/>
          <p:nvPr/>
        </p:nvGrpSpPr>
        <p:grpSpPr>
          <a:xfrm>
            <a:off x="5148480" y="3737314"/>
            <a:ext cx="3921183" cy="2575278"/>
            <a:chOff x="5354110" y="3848253"/>
            <a:chExt cx="3921183" cy="2575278"/>
          </a:xfrm>
        </p:grpSpPr>
        <p:pic>
          <p:nvPicPr>
            <p:cNvPr id="14" name="图片 13">
              <a:extLst>
                <a:ext uri="{FF2B5EF4-FFF2-40B4-BE49-F238E27FC236}">
                  <a16:creationId xmlns:a16="http://schemas.microsoft.com/office/drawing/2014/main" id="{DA901A82-94BC-4469-BFC6-B7BDEA420503}"/>
                </a:ext>
              </a:extLst>
            </p:cNvPr>
            <p:cNvPicPr>
              <a:picLocks noChangeAspect="1"/>
            </p:cNvPicPr>
            <p:nvPr/>
          </p:nvPicPr>
          <p:blipFill>
            <a:blip r:embed="rId4"/>
            <a:stretch>
              <a:fillRect/>
            </a:stretch>
          </p:blipFill>
          <p:spPr>
            <a:xfrm>
              <a:off x="5354110" y="3913654"/>
              <a:ext cx="926372" cy="700216"/>
            </a:xfrm>
            <a:prstGeom prst="rect">
              <a:avLst/>
            </a:prstGeom>
            <a:solidFill>
              <a:schemeClr val="bg1"/>
            </a:solidFill>
            <a:effectLst>
              <a:innerShdw blurRad="63500" dist="50800" dir="13500000">
                <a:prstClr val="black">
                  <a:alpha val="50000"/>
                </a:prstClr>
              </a:innerShdw>
            </a:effectLst>
          </p:spPr>
        </p:pic>
        <p:sp>
          <p:nvSpPr>
            <p:cNvPr id="15" name="矩形 14">
              <a:extLst>
                <a:ext uri="{FF2B5EF4-FFF2-40B4-BE49-F238E27FC236}">
                  <a16:creationId xmlns:a16="http://schemas.microsoft.com/office/drawing/2014/main" id="{2B20E5DD-0026-41E0-9F9E-749DE746B978}"/>
                </a:ext>
              </a:extLst>
            </p:cNvPr>
            <p:cNvSpPr/>
            <p:nvPr/>
          </p:nvSpPr>
          <p:spPr>
            <a:xfrm>
              <a:off x="6041796" y="4747805"/>
              <a:ext cx="575814" cy="435240"/>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Clip 0</a:t>
              </a:r>
              <a:endParaRPr lang="zh-CN" altLang="en-US" sz="1200" dirty="0"/>
            </a:p>
          </p:txBody>
        </p:sp>
        <p:sp>
          <p:nvSpPr>
            <p:cNvPr id="16" name="矩形 15">
              <a:extLst>
                <a:ext uri="{FF2B5EF4-FFF2-40B4-BE49-F238E27FC236}">
                  <a16:creationId xmlns:a16="http://schemas.microsoft.com/office/drawing/2014/main" id="{4C89A360-5B69-4C98-A8FE-344B4495B179}"/>
                </a:ext>
              </a:extLst>
            </p:cNvPr>
            <p:cNvSpPr/>
            <p:nvPr/>
          </p:nvSpPr>
          <p:spPr>
            <a:xfrm>
              <a:off x="6041796" y="5390151"/>
              <a:ext cx="575814" cy="435240"/>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Clip 1</a:t>
              </a:r>
              <a:endParaRPr lang="zh-CN" altLang="en-US" sz="1200" dirty="0"/>
            </a:p>
          </p:txBody>
        </p:sp>
        <p:sp>
          <p:nvSpPr>
            <p:cNvPr id="17" name="矩形 16">
              <a:extLst>
                <a:ext uri="{FF2B5EF4-FFF2-40B4-BE49-F238E27FC236}">
                  <a16:creationId xmlns:a16="http://schemas.microsoft.com/office/drawing/2014/main" id="{D3D349C4-614E-4ECD-8C33-B6E1707DCB1A}"/>
                </a:ext>
              </a:extLst>
            </p:cNvPr>
            <p:cNvSpPr/>
            <p:nvPr/>
          </p:nvSpPr>
          <p:spPr>
            <a:xfrm>
              <a:off x="6041796" y="5988291"/>
              <a:ext cx="575814" cy="435240"/>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t>
              </a:r>
              <a:r>
                <a:rPr lang="zh-CN" altLang="en-US" sz="1200" dirty="0"/>
                <a:t> </a:t>
              </a:r>
              <a:r>
                <a:rPr lang="en-US" altLang="zh-CN" sz="1200" dirty="0"/>
                <a:t>.</a:t>
              </a:r>
              <a:r>
                <a:rPr lang="zh-CN" altLang="en-US" sz="1200" dirty="0"/>
                <a:t> </a:t>
              </a:r>
              <a:r>
                <a:rPr lang="en-US" altLang="zh-CN" sz="1200" dirty="0"/>
                <a:t>.</a:t>
              </a:r>
              <a:endParaRPr lang="zh-CN" altLang="en-US" sz="1200" dirty="0"/>
            </a:p>
          </p:txBody>
        </p:sp>
        <p:cxnSp>
          <p:nvCxnSpPr>
            <p:cNvPr id="19" name="连接符: 肘形 18">
              <a:extLst>
                <a:ext uri="{FF2B5EF4-FFF2-40B4-BE49-F238E27FC236}">
                  <a16:creationId xmlns:a16="http://schemas.microsoft.com/office/drawing/2014/main" id="{1583D7F1-04C1-47CB-A3AB-72B4A1F1CB43}"/>
                </a:ext>
              </a:extLst>
            </p:cNvPr>
            <p:cNvCxnSpPr>
              <a:stCxn id="14" idx="1"/>
              <a:endCxn id="15" idx="1"/>
            </p:cNvCxnSpPr>
            <p:nvPr/>
          </p:nvCxnSpPr>
          <p:spPr>
            <a:xfrm rot="10800000" flipH="1" flipV="1">
              <a:off x="5354110" y="4263761"/>
              <a:ext cx="687686" cy="701663"/>
            </a:xfrm>
            <a:prstGeom prst="bentConnector3">
              <a:avLst>
                <a:gd name="adj1" fmla="val -3324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A9C50B1E-7641-4CED-AF25-FD867D86CA75}"/>
                </a:ext>
              </a:extLst>
            </p:cNvPr>
            <p:cNvCxnSpPr>
              <a:cxnSpLocks/>
              <a:stCxn id="14" idx="1"/>
              <a:endCxn id="16" idx="1"/>
            </p:cNvCxnSpPr>
            <p:nvPr/>
          </p:nvCxnSpPr>
          <p:spPr>
            <a:xfrm rot="10800000" flipH="1" flipV="1">
              <a:off x="5354110" y="4263761"/>
              <a:ext cx="687686" cy="1344009"/>
            </a:xfrm>
            <a:prstGeom prst="bentConnector3">
              <a:avLst>
                <a:gd name="adj1" fmla="val -3324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086B92F2-9981-48F1-8A1D-DC11D6D97790}"/>
                </a:ext>
              </a:extLst>
            </p:cNvPr>
            <p:cNvCxnSpPr>
              <a:cxnSpLocks/>
              <a:stCxn id="14" idx="1"/>
              <a:endCxn id="17" idx="1"/>
            </p:cNvCxnSpPr>
            <p:nvPr/>
          </p:nvCxnSpPr>
          <p:spPr>
            <a:xfrm rot="10800000" flipH="1" flipV="1">
              <a:off x="5354110" y="4263761"/>
              <a:ext cx="687686" cy="1942149"/>
            </a:xfrm>
            <a:prstGeom prst="bentConnector3">
              <a:avLst>
                <a:gd name="adj1" fmla="val -3324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立方体 25">
              <a:extLst>
                <a:ext uri="{FF2B5EF4-FFF2-40B4-BE49-F238E27FC236}">
                  <a16:creationId xmlns:a16="http://schemas.microsoft.com/office/drawing/2014/main" id="{1059F925-9E7F-4314-989D-000A22620B4C}"/>
                </a:ext>
              </a:extLst>
            </p:cNvPr>
            <p:cNvSpPr/>
            <p:nvPr/>
          </p:nvSpPr>
          <p:spPr>
            <a:xfrm>
              <a:off x="6772091" y="4747805"/>
              <a:ext cx="575814" cy="353542"/>
            </a:xfrm>
            <a:prstGeom prst="cube">
              <a:avLst/>
            </a:prstGeom>
            <a:solidFill>
              <a:schemeClr val="bg1"/>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solidFill>
                </a:rPr>
                <a:t>Thread 0</a:t>
              </a:r>
              <a:endParaRPr lang="zh-CN" altLang="en-US" sz="700" dirty="0">
                <a:solidFill>
                  <a:schemeClr val="tx1"/>
                </a:solidFill>
              </a:endParaRPr>
            </a:p>
          </p:txBody>
        </p:sp>
        <p:sp>
          <p:nvSpPr>
            <p:cNvPr id="32" name="立方体 31">
              <a:extLst>
                <a:ext uri="{FF2B5EF4-FFF2-40B4-BE49-F238E27FC236}">
                  <a16:creationId xmlns:a16="http://schemas.microsoft.com/office/drawing/2014/main" id="{8CC76B50-479D-44B4-B6F5-849A7679EBCD}"/>
                </a:ext>
              </a:extLst>
            </p:cNvPr>
            <p:cNvSpPr/>
            <p:nvPr/>
          </p:nvSpPr>
          <p:spPr>
            <a:xfrm>
              <a:off x="6772091" y="5415989"/>
              <a:ext cx="575814" cy="353542"/>
            </a:xfrm>
            <a:prstGeom prst="cube">
              <a:avLst/>
            </a:prstGeom>
            <a:solidFill>
              <a:schemeClr val="bg1"/>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solidFill>
                </a:rPr>
                <a:t>Thread 1</a:t>
              </a:r>
              <a:endParaRPr lang="zh-CN" altLang="en-US" sz="700" dirty="0">
                <a:solidFill>
                  <a:schemeClr val="tx1"/>
                </a:solidFill>
              </a:endParaRPr>
            </a:p>
          </p:txBody>
        </p:sp>
        <p:sp>
          <p:nvSpPr>
            <p:cNvPr id="33" name="立方体 32">
              <a:extLst>
                <a:ext uri="{FF2B5EF4-FFF2-40B4-BE49-F238E27FC236}">
                  <a16:creationId xmlns:a16="http://schemas.microsoft.com/office/drawing/2014/main" id="{856C49A3-05A3-4623-9BC9-5BF48F3B7802}"/>
                </a:ext>
              </a:extLst>
            </p:cNvPr>
            <p:cNvSpPr/>
            <p:nvPr/>
          </p:nvSpPr>
          <p:spPr>
            <a:xfrm>
              <a:off x="6772091" y="6027153"/>
              <a:ext cx="575814" cy="353542"/>
            </a:xfrm>
            <a:prstGeom prst="cube">
              <a:avLst/>
            </a:prstGeom>
            <a:solidFill>
              <a:schemeClr val="bg1"/>
            </a:solidFill>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solidFill>
                </a:rPr>
                <a:t>Thread …</a:t>
              </a:r>
              <a:endParaRPr lang="zh-CN" altLang="en-US" sz="700" dirty="0">
                <a:solidFill>
                  <a:schemeClr val="tx1"/>
                </a:solidFill>
              </a:endParaRPr>
            </a:p>
          </p:txBody>
        </p:sp>
        <p:sp>
          <p:nvSpPr>
            <p:cNvPr id="34" name="立方体 33">
              <a:extLst>
                <a:ext uri="{FF2B5EF4-FFF2-40B4-BE49-F238E27FC236}">
                  <a16:creationId xmlns:a16="http://schemas.microsoft.com/office/drawing/2014/main" id="{5BF5FE83-0FB2-4B0D-AB5D-7376F5FA6B20}"/>
                </a:ext>
              </a:extLst>
            </p:cNvPr>
            <p:cNvSpPr/>
            <p:nvPr/>
          </p:nvSpPr>
          <p:spPr>
            <a:xfrm>
              <a:off x="6411628" y="3848253"/>
              <a:ext cx="720925" cy="508518"/>
            </a:xfrm>
            <a:prstGeom prst="cube">
              <a:avLst/>
            </a:prstGeom>
            <a:solidFill>
              <a:schemeClr val="bg1"/>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solidFill>
                </a:rPr>
                <a:t>Host</a:t>
              </a:r>
              <a:endParaRPr lang="zh-CN" altLang="en-US" sz="700" dirty="0">
                <a:solidFill>
                  <a:schemeClr val="tx1"/>
                </a:solidFill>
              </a:endParaRPr>
            </a:p>
          </p:txBody>
        </p:sp>
        <p:sp>
          <p:nvSpPr>
            <p:cNvPr id="36" name="右大括号 35">
              <a:extLst>
                <a:ext uri="{FF2B5EF4-FFF2-40B4-BE49-F238E27FC236}">
                  <a16:creationId xmlns:a16="http://schemas.microsoft.com/office/drawing/2014/main" id="{6499D610-1BA7-4B1F-B641-E15778F3D0FF}"/>
                </a:ext>
              </a:extLst>
            </p:cNvPr>
            <p:cNvSpPr/>
            <p:nvPr/>
          </p:nvSpPr>
          <p:spPr>
            <a:xfrm>
              <a:off x="7531977" y="4818124"/>
              <a:ext cx="111899" cy="1514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8" name="连接符: 肘形 37">
              <a:extLst>
                <a:ext uri="{FF2B5EF4-FFF2-40B4-BE49-F238E27FC236}">
                  <a16:creationId xmlns:a16="http://schemas.microsoft.com/office/drawing/2014/main" id="{8FF08246-3884-4BF9-9415-F0405CFC1F1E}"/>
                </a:ext>
              </a:extLst>
            </p:cNvPr>
            <p:cNvCxnSpPr>
              <a:cxnSpLocks/>
              <a:stCxn id="36" idx="1"/>
              <a:endCxn id="34" idx="5"/>
            </p:cNvCxnSpPr>
            <p:nvPr/>
          </p:nvCxnSpPr>
          <p:spPr>
            <a:xfrm rot="10800000">
              <a:off x="7132554" y="4038948"/>
              <a:ext cx="511323" cy="1536249"/>
            </a:xfrm>
            <a:prstGeom prst="bentConnector3">
              <a:avLst>
                <a:gd name="adj1" fmla="val -71408"/>
              </a:avLst>
            </a:prstGeom>
            <a:ln>
              <a:tailEnd type="triangle"/>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5" name="箭头: 左弧形 44">
              <a:extLst>
                <a:ext uri="{FF2B5EF4-FFF2-40B4-BE49-F238E27FC236}">
                  <a16:creationId xmlns:a16="http://schemas.microsoft.com/office/drawing/2014/main" id="{59A82D34-8AF2-4846-BB7A-7FE0299DF618}"/>
                </a:ext>
              </a:extLst>
            </p:cNvPr>
            <p:cNvSpPr/>
            <p:nvPr/>
          </p:nvSpPr>
          <p:spPr>
            <a:xfrm flipH="1" flipV="1">
              <a:off x="8249027" y="4836879"/>
              <a:ext cx="1026266" cy="1221707"/>
            </a:xfrm>
            <a:prstGeom prst="curvedRightArrow">
              <a:avLst/>
            </a:prstGeom>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2" name="内容占位符 2">
            <a:extLst>
              <a:ext uri="{FF2B5EF4-FFF2-40B4-BE49-F238E27FC236}">
                <a16:creationId xmlns:a16="http://schemas.microsoft.com/office/drawing/2014/main" id="{3F368776-7FE9-44F3-9F88-7C6D73194483}"/>
              </a:ext>
            </a:extLst>
          </p:cNvPr>
          <p:cNvSpPr txBox="1">
            <a:spLocks/>
          </p:cNvSpPr>
          <p:nvPr/>
        </p:nvSpPr>
        <p:spPr>
          <a:xfrm>
            <a:off x="4683843" y="4921173"/>
            <a:ext cx="4828250" cy="4704194"/>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200" dirty="0"/>
          </a:p>
        </p:txBody>
      </p:sp>
      <p:sp>
        <p:nvSpPr>
          <p:cNvPr id="54" name="内容占位符 2">
            <a:extLst>
              <a:ext uri="{FF2B5EF4-FFF2-40B4-BE49-F238E27FC236}">
                <a16:creationId xmlns:a16="http://schemas.microsoft.com/office/drawing/2014/main" id="{2EAFC39D-1422-4DAD-B3DA-39560B6C5FF2}"/>
              </a:ext>
            </a:extLst>
          </p:cNvPr>
          <p:cNvSpPr txBox="1">
            <a:spLocks/>
          </p:cNvSpPr>
          <p:nvPr/>
        </p:nvSpPr>
        <p:spPr>
          <a:xfrm>
            <a:off x="329957" y="4636866"/>
            <a:ext cx="4241483" cy="4704194"/>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200" dirty="0"/>
              <a:t>MO</a:t>
            </a:r>
            <a:r>
              <a:rPr lang="zh-CN" altLang="en-US" sz="1200" dirty="0"/>
              <a:t>里是将大块区域划分成</a:t>
            </a:r>
            <a:r>
              <a:rPr lang="en-US" altLang="zh-CN" sz="1200" dirty="0"/>
              <a:t>Patch</a:t>
            </a:r>
            <a:r>
              <a:rPr lang="zh-CN" altLang="en-US" sz="1200" dirty="0"/>
              <a:t>后就直接分布式处理了，然后在</a:t>
            </a:r>
            <a:r>
              <a:rPr lang="en-US" altLang="zh-CN" sz="1200" dirty="0"/>
              <a:t>host </a:t>
            </a:r>
            <a:r>
              <a:rPr lang="zh-CN" altLang="en-US" sz="1200" dirty="0"/>
              <a:t>上做最终汇总工作，而在</a:t>
            </a:r>
            <a:r>
              <a:rPr lang="en-US" altLang="zh-CN" sz="1200" dirty="0"/>
              <a:t>IRO </a:t>
            </a:r>
            <a:r>
              <a:rPr lang="zh-CN" altLang="en-US" sz="1200" dirty="0"/>
              <a:t>里是每个回合根据当前光源在各个</a:t>
            </a:r>
            <a:r>
              <a:rPr lang="en-US" altLang="zh-CN" sz="1200" dirty="0"/>
              <a:t>thread </a:t>
            </a:r>
            <a:r>
              <a:rPr lang="zh-CN" altLang="en-US" sz="1200" dirty="0"/>
              <a:t>里分布式模拟计算各个</a:t>
            </a:r>
            <a:r>
              <a:rPr lang="en-US" altLang="zh-CN" sz="1200" dirty="0"/>
              <a:t>Clip </a:t>
            </a:r>
            <a:r>
              <a:rPr lang="zh-CN" altLang="en-US" sz="1200" dirty="0"/>
              <a:t>的结果，然后汇总，根据汇总结果再开始下一个回合的分发， 迭代往复，直至最终优化收敛。</a:t>
            </a:r>
            <a:endParaRPr lang="en-US" altLang="zh-CN" sz="1200" dirty="0"/>
          </a:p>
        </p:txBody>
      </p:sp>
      <p:sp>
        <p:nvSpPr>
          <p:cNvPr id="56" name="矩形 55">
            <a:extLst>
              <a:ext uri="{FF2B5EF4-FFF2-40B4-BE49-F238E27FC236}">
                <a16:creationId xmlns:a16="http://schemas.microsoft.com/office/drawing/2014/main" id="{1EC681FD-6D18-4CEE-8303-36216F8054F0}"/>
              </a:ext>
            </a:extLst>
          </p:cNvPr>
          <p:cNvSpPr/>
          <p:nvPr/>
        </p:nvSpPr>
        <p:spPr>
          <a:xfrm>
            <a:off x="7890416" y="5230093"/>
            <a:ext cx="902811" cy="307777"/>
          </a:xfrm>
          <a:prstGeom prst="rect">
            <a:avLst/>
          </a:prstGeom>
          <a:noFill/>
        </p:spPr>
        <p:txBody>
          <a:bodyPr wrap="none" lIns="91440" tIns="45720" rIns="91440" bIns="45720">
            <a:spAutoFit/>
          </a:bodyPr>
          <a:lstStyle/>
          <a:p>
            <a:pPr algn="ctr"/>
            <a:r>
              <a:rPr lang="zh-CN" altLang="en-US" sz="1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迭代优化</a:t>
            </a:r>
          </a:p>
        </p:txBody>
      </p:sp>
    </p:spTree>
    <p:extLst>
      <p:ext uri="{BB962C8B-B14F-4D97-AF65-F5344CB8AC3E}">
        <p14:creationId xmlns:p14="http://schemas.microsoft.com/office/powerpoint/2010/main" val="3288486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D2BF08-A2DE-49B5-A791-EB58E54B5AC3}"/>
              </a:ext>
            </a:extLst>
          </p:cNvPr>
          <p:cNvSpPr>
            <a:spLocks noGrp="1"/>
          </p:cNvSpPr>
          <p:nvPr>
            <p:ph type="title"/>
          </p:nvPr>
        </p:nvSpPr>
        <p:spPr/>
        <p:txBody>
          <a:bodyPr/>
          <a:lstStyle/>
          <a:p>
            <a:r>
              <a:rPr lang="zh-CN" altLang="en-US" dirty="0"/>
              <a:t>优化结果的仿真验证</a:t>
            </a:r>
          </a:p>
        </p:txBody>
      </p:sp>
      <p:sp>
        <p:nvSpPr>
          <p:cNvPr id="3" name="内容占位符 2">
            <a:extLst>
              <a:ext uri="{FF2B5EF4-FFF2-40B4-BE49-F238E27FC236}">
                <a16:creationId xmlns:a16="http://schemas.microsoft.com/office/drawing/2014/main" id="{958089A1-9104-4027-8C69-E6422BC72984}"/>
              </a:ext>
            </a:extLst>
          </p:cNvPr>
          <p:cNvSpPr>
            <a:spLocks noGrp="1"/>
          </p:cNvSpPr>
          <p:nvPr>
            <p:ph idx="1"/>
          </p:nvPr>
        </p:nvSpPr>
        <p:spPr>
          <a:xfrm>
            <a:off x="615224" y="1544093"/>
            <a:ext cx="7886700" cy="4351338"/>
          </a:xfrm>
        </p:spPr>
        <p:txBody>
          <a:bodyPr/>
          <a:lstStyle/>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B6E4F737-6F20-4728-BEC4-96A3F142CF84}"/>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EA89AE56-6B18-4CBE-8800-AD87E65A5F86}"/>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44</a:t>
            </a:fld>
            <a:endParaRPr lang="zh-CN" altLang="en-US" dirty="0"/>
          </a:p>
        </p:txBody>
      </p:sp>
      <p:sp>
        <p:nvSpPr>
          <p:cNvPr id="6" name="内容占位符 2">
            <a:extLst>
              <a:ext uri="{FF2B5EF4-FFF2-40B4-BE49-F238E27FC236}">
                <a16:creationId xmlns:a16="http://schemas.microsoft.com/office/drawing/2014/main" id="{00ED3B47-F04A-48D9-A3AB-F58A0EC226B0}"/>
              </a:ext>
            </a:extLst>
          </p:cNvPr>
          <p:cNvSpPr txBox="1">
            <a:spLocks/>
          </p:cNvSpPr>
          <p:nvPr/>
        </p:nvSpPr>
        <p:spPr>
          <a:xfrm>
            <a:off x="615224" y="1544093"/>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4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a:p>
            <a:endParaRPr lang="en-US" altLang="zh-CN"/>
          </a:p>
          <a:p>
            <a:endParaRPr lang="zh-CN" altLang="en-US" dirty="0"/>
          </a:p>
        </p:txBody>
      </p:sp>
      <p:pic>
        <p:nvPicPr>
          <p:cNvPr id="7" name="图片 6">
            <a:extLst>
              <a:ext uri="{FF2B5EF4-FFF2-40B4-BE49-F238E27FC236}">
                <a16:creationId xmlns:a16="http://schemas.microsoft.com/office/drawing/2014/main" id="{838C1AA1-4E79-4D3F-87B6-EE882EC779EA}"/>
              </a:ext>
            </a:extLst>
          </p:cNvPr>
          <p:cNvPicPr>
            <a:picLocks noChangeAspect="1"/>
          </p:cNvPicPr>
          <p:nvPr/>
        </p:nvPicPr>
        <p:blipFill>
          <a:blip r:embed="rId2"/>
          <a:stretch>
            <a:fillRect/>
          </a:stretch>
        </p:blipFill>
        <p:spPr>
          <a:xfrm>
            <a:off x="144185" y="1339058"/>
            <a:ext cx="4475435" cy="2300207"/>
          </a:xfrm>
          <a:prstGeom prst="rect">
            <a:avLst/>
          </a:prstGeom>
        </p:spPr>
      </p:pic>
      <p:pic>
        <p:nvPicPr>
          <p:cNvPr id="8" name="图片 7">
            <a:extLst>
              <a:ext uri="{FF2B5EF4-FFF2-40B4-BE49-F238E27FC236}">
                <a16:creationId xmlns:a16="http://schemas.microsoft.com/office/drawing/2014/main" id="{A77E597B-FF8B-40AD-858B-63177AA71834}"/>
              </a:ext>
            </a:extLst>
          </p:cNvPr>
          <p:cNvPicPr>
            <a:picLocks noChangeAspect="1"/>
          </p:cNvPicPr>
          <p:nvPr/>
        </p:nvPicPr>
        <p:blipFill>
          <a:blip r:embed="rId3"/>
          <a:stretch>
            <a:fillRect/>
          </a:stretch>
        </p:blipFill>
        <p:spPr>
          <a:xfrm>
            <a:off x="144185" y="3857837"/>
            <a:ext cx="4591911" cy="2402816"/>
          </a:xfrm>
          <a:prstGeom prst="rect">
            <a:avLst/>
          </a:prstGeom>
        </p:spPr>
      </p:pic>
      <p:pic>
        <p:nvPicPr>
          <p:cNvPr id="9" name="图片 8">
            <a:extLst>
              <a:ext uri="{FF2B5EF4-FFF2-40B4-BE49-F238E27FC236}">
                <a16:creationId xmlns:a16="http://schemas.microsoft.com/office/drawing/2014/main" id="{AABE3830-6162-4E35-9FE4-9756759D2579}"/>
              </a:ext>
            </a:extLst>
          </p:cNvPr>
          <p:cNvPicPr>
            <a:picLocks noChangeAspect="1"/>
          </p:cNvPicPr>
          <p:nvPr/>
        </p:nvPicPr>
        <p:blipFill>
          <a:blip r:embed="rId4"/>
          <a:stretch>
            <a:fillRect/>
          </a:stretch>
        </p:blipFill>
        <p:spPr>
          <a:xfrm>
            <a:off x="4668854" y="3857838"/>
            <a:ext cx="4484196" cy="2462730"/>
          </a:xfrm>
          <a:prstGeom prst="rect">
            <a:avLst/>
          </a:prstGeom>
        </p:spPr>
      </p:pic>
      <p:pic>
        <p:nvPicPr>
          <p:cNvPr id="10" name="图片 9">
            <a:extLst>
              <a:ext uri="{FF2B5EF4-FFF2-40B4-BE49-F238E27FC236}">
                <a16:creationId xmlns:a16="http://schemas.microsoft.com/office/drawing/2014/main" id="{76608E8D-7B86-4B21-A3BF-CC2B6C655D9C}"/>
              </a:ext>
            </a:extLst>
          </p:cNvPr>
          <p:cNvPicPr>
            <a:picLocks noChangeAspect="1"/>
          </p:cNvPicPr>
          <p:nvPr/>
        </p:nvPicPr>
        <p:blipFill>
          <a:blip r:embed="rId5"/>
          <a:stretch>
            <a:fillRect/>
          </a:stretch>
        </p:blipFill>
        <p:spPr>
          <a:xfrm>
            <a:off x="4687904" y="1339058"/>
            <a:ext cx="4445723" cy="2461077"/>
          </a:xfrm>
          <a:prstGeom prst="rect">
            <a:avLst/>
          </a:prstGeom>
        </p:spPr>
      </p:pic>
    </p:spTree>
    <p:extLst>
      <p:ext uri="{BB962C8B-B14F-4D97-AF65-F5344CB8AC3E}">
        <p14:creationId xmlns:p14="http://schemas.microsoft.com/office/powerpoint/2010/main" val="4265846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E9A10-E501-478A-ABD5-7F6ED52AD3CA}"/>
              </a:ext>
            </a:extLst>
          </p:cNvPr>
          <p:cNvSpPr>
            <a:spLocks noGrp="1"/>
          </p:cNvSpPr>
          <p:nvPr>
            <p:ph type="title"/>
          </p:nvPr>
        </p:nvSpPr>
        <p:spPr/>
        <p:txBody>
          <a:bodyPr/>
          <a:lstStyle/>
          <a:p>
            <a:r>
              <a:rPr lang="zh-CN" altLang="en-US" dirty="0"/>
              <a:t>通过</a:t>
            </a:r>
            <a:r>
              <a:rPr lang="en-US" altLang="zh-CN" dirty="0"/>
              <a:t>GUI </a:t>
            </a:r>
            <a:r>
              <a:rPr lang="zh-CN" altLang="en-US" dirty="0"/>
              <a:t>查看优化和仿真验证结果</a:t>
            </a:r>
          </a:p>
        </p:txBody>
      </p:sp>
      <p:pic>
        <p:nvPicPr>
          <p:cNvPr id="12" name="内容占位符 11" descr="图片包含 游戏机, 截图&#10;&#10;描述已自动生成">
            <a:extLst>
              <a:ext uri="{FF2B5EF4-FFF2-40B4-BE49-F238E27FC236}">
                <a16:creationId xmlns:a16="http://schemas.microsoft.com/office/drawing/2014/main" id="{80FE4B89-0878-4E81-A628-9F1F3DCC45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666" y="3957874"/>
            <a:ext cx="4158211" cy="2208034"/>
          </a:xfrm>
        </p:spPr>
      </p:pic>
      <p:sp>
        <p:nvSpPr>
          <p:cNvPr id="4" name="日期占位符 3">
            <a:extLst>
              <a:ext uri="{FF2B5EF4-FFF2-40B4-BE49-F238E27FC236}">
                <a16:creationId xmlns:a16="http://schemas.microsoft.com/office/drawing/2014/main" id="{DB1D23C1-AC87-4085-B656-BA990C11D388}"/>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8BB74797-9D05-42D2-A948-E89CB49F7F18}"/>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45</a:t>
            </a:fld>
            <a:endParaRPr lang="zh-CN" altLang="en-US" dirty="0"/>
          </a:p>
        </p:txBody>
      </p:sp>
      <p:pic>
        <p:nvPicPr>
          <p:cNvPr id="8" name="图片 7">
            <a:extLst>
              <a:ext uri="{FF2B5EF4-FFF2-40B4-BE49-F238E27FC236}">
                <a16:creationId xmlns:a16="http://schemas.microsoft.com/office/drawing/2014/main" id="{4F5DE164-B58E-454B-9245-A1A764D639A0}"/>
              </a:ext>
            </a:extLst>
          </p:cNvPr>
          <p:cNvPicPr>
            <a:picLocks noChangeAspect="1"/>
          </p:cNvPicPr>
          <p:nvPr/>
        </p:nvPicPr>
        <p:blipFill>
          <a:blip r:embed="rId3"/>
          <a:stretch>
            <a:fillRect/>
          </a:stretch>
        </p:blipFill>
        <p:spPr>
          <a:xfrm>
            <a:off x="6049537" y="1224523"/>
            <a:ext cx="2249211" cy="2048581"/>
          </a:xfrm>
          <a:prstGeom prst="rect">
            <a:avLst/>
          </a:prstGeom>
        </p:spPr>
      </p:pic>
      <p:pic>
        <p:nvPicPr>
          <p:cNvPr id="10" name="图片 9">
            <a:extLst>
              <a:ext uri="{FF2B5EF4-FFF2-40B4-BE49-F238E27FC236}">
                <a16:creationId xmlns:a16="http://schemas.microsoft.com/office/drawing/2014/main" id="{1A1D0633-69FF-437B-B226-15D27ED4BD11}"/>
              </a:ext>
            </a:extLst>
          </p:cNvPr>
          <p:cNvPicPr>
            <a:picLocks noChangeAspect="1"/>
          </p:cNvPicPr>
          <p:nvPr/>
        </p:nvPicPr>
        <p:blipFill>
          <a:blip r:embed="rId4"/>
          <a:stretch>
            <a:fillRect/>
          </a:stretch>
        </p:blipFill>
        <p:spPr>
          <a:xfrm>
            <a:off x="1215232" y="1224523"/>
            <a:ext cx="4057645" cy="2048581"/>
          </a:xfrm>
          <a:prstGeom prst="rect">
            <a:avLst/>
          </a:prstGeom>
        </p:spPr>
      </p:pic>
      <p:pic>
        <p:nvPicPr>
          <p:cNvPr id="13" name="图片 12">
            <a:extLst>
              <a:ext uri="{FF2B5EF4-FFF2-40B4-BE49-F238E27FC236}">
                <a16:creationId xmlns:a16="http://schemas.microsoft.com/office/drawing/2014/main" id="{18F88442-4728-40E7-970B-B915EFFA65C3}"/>
              </a:ext>
            </a:extLst>
          </p:cNvPr>
          <p:cNvPicPr>
            <a:picLocks noChangeAspect="1"/>
          </p:cNvPicPr>
          <p:nvPr/>
        </p:nvPicPr>
        <p:blipFill>
          <a:blip r:embed="rId5"/>
          <a:stretch>
            <a:fillRect/>
          </a:stretch>
        </p:blipFill>
        <p:spPr>
          <a:xfrm>
            <a:off x="6049537" y="3957875"/>
            <a:ext cx="2357193" cy="2208034"/>
          </a:xfrm>
          <a:prstGeom prst="rect">
            <a:avLst/>
          </a:prstGeom>
        </p:spPr>
      </p:pic>
    </p:spTree>
    <p:extLst>
      <p:ext uri="{BB962C8B-B14F-4D97-AF65-F5344CB8AC3E}">
        <p14:creationId xmlns:p14="http://schemas.microsoft.com/office/powerpoint/2010/main" val="105617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a:extLst>
              <a:ext uri="{FF2B5EF4-FFF2-40B4-BE49-F238E27FC236}">
                <a16:creationId xmlns:a16="http://schemas.microsoft.com/office/drawing/2014/main" id="{5DF4112B-8591-49E5-97E5-D3CEAA0DD359}"/>
              </a:ext>
            </a:extLst>
          </p:cNvPr>
          <p:cNvSpPr/>
          <p:nvPr/>
        </p:nvSpPr>
        <p:spPr>
          <a:xfrm>
            <a:off x="4491771" y="1772572"/>
            <a:ext cx="4469563" cy="1359889"/>
          </a:xfrm>
          <a:prstGeom prst="rect">
            <a:avLst/>
          </a:prstGeom>
          <a:solidFill>
            <a:srgbClr val="DAE3F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2" name="标题 1">
            <a:extLst>
              <a:ext uri="{FF2B5EF4-FFF2-40B4-BE49-F238E27FC236}">
                <a16:creationId xmlns:a16="http://schemas.microsoft.com/office/drawing/2014/main" id="{DB844A18-716E-40E3-B1BE-4396C45FC860}"/>
              </a:ext>
            </a:extLst>
          </p:cNvPr>
          <p:cNvSpPr>
            <a:spLocks noGrp="1"/>
          </p:cNvSpPr>
          <p:nvPr>
            <p:ph type="title"/>
          </p:nvPr>
        </p:nvSpPr>
        <p:spPr/>
        <p:txBody>
          <a:bodyPr/>
          <a:lstStyle/>
          <a:p>
            <a:r>
              <a:rPr lang="en-US" altLang="zh-CN" dirty="0"/>
              <a:t>Fab </a:t>
            </a:r>
            <a:r>
              <a:rPr lang="zh-CN" altLang="en-US" dirty="0"/>
              <a:t>研发流程</a:t>
            </a:r>
          </a:p>
        </p:txBody>
      </p:sp>
      <p:sp>
        <p:nvSpPr>
          <p:cNvPr id="4" name="日期占位符 3">
            <a:extLst>
              <a:ext uri="{FF2B5EF4-FFF2-40B4-BE49-F238E27FC236}">
                <a16:creationId xmlns:a16="http://schemas.microsoft.com/office/drawing/2014/main" id="{4FB6E920-F1FD-495F-B0B8-BD2C7F771E6D}"/>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77D66915-5175-4FC3-A156-7A04989D095C}"/>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46</a:t>
            </a:fld>
            <a:endParaRPr lang="zh-CN" altLang="en-US" dirty="0"/>
          </a:p>
        </p:txBody>
      </p:sp>
      <p:sp>
        <p:nvSpPr>
          <p:cNvPr id="24" name="矩形 23">
            <a:extLst>
              <a:ext uri="{FF2B5EF4-FFF2-40B4-BE49-F238E27FC236}">
                <a16:creationId xmlns:a16="http://schemas.microsoft.com/office/drawing/2014/main" id="{E1A26447-5A77-4E48-865D-D31948A74443}"/>
              </a:ext>
            </a:extLst>
          </p:cNvPr>
          <p:cNvSpPr/>
          <p:nvPr/>
        </p:nvSpPr>
        <p:spPr>
          <a:xfrm>
            <a:off x="212928" y="3380106"/>
            <a:ext cx="3751655" cy="3025430"/>
          </a:xfrm>
          <a:prstGeom prst="rect">
            <a:avLst/>
          </a:prstGeom>
          <a:solidFill>
            <a:srgbClr val="DAE3F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27" name="矩形: 圆角 26">
            <a:extLst>
              <a:ext uri="{FF2B5EF4-FFF2-40B4-BE49-F238E27FC236}">
                <a16:creationId xmlns:a16="http://schemas.microsoft.com/office/drawing/2014/main" id="{641316CA-6DCD-4151-BE86-EF815EAE3EAA}"/>
              </a:ext>
            </a:extLst>
          </p:cNvPr>
          <p:cNvSpPr/>
          <p:nvPr/>
        </p:nvSpPr>
        <p:spPr>
          <a:xfrm>
            <a:off x="401200" y="3417105"/>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光源优化</a:t>
            </a:r>
          </a:p>
        </p:txBody>
      </p:sp>
      <p:sp>
        <p:nvSpPr>
          <p:cNvPr id="28" name="矩形: 圆角 27">
            <a:extLst>
              <a:ext uri="{FF2B5EF4-FFF2-40B4-BE49-F238E27FC236}">
                <a16:creationId xmlns:a16="http://schemas.microsoft.com/office/drawing/2014/main" id="{FFD445CF-7B6F-4FA0-8155-ABBB85D290DF}"/>
              </a:ext>
            </a:extLst>
          </p:cNvPr>
          <p:cNvSpPr/>
          <p:nvPr/>
        </p:nvSpPr>
        <p:spPr>
          <a:xfrm>
            <a:off x="401200" y="4003184"/>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探索辅助图形</a:t>
            </a:r>
            <a:endParaRPr lang="en-US" altLang="zh-CN" sz="1100" dirty="0"/>
          </a:p>
          <a:p>
            <a:pPr algn="ctr"/>
            <a:r>
              <a:rPr lang="zh-CN" altLang="en-US" sz="1100" dirty="0"/>
              <a:t>规则</a:t>
            </a:r>
          </a:p>
        </p:txBody>
      </p:sp>
      <p:sp>
        <p:nvSpPr>
          <p:cNvPr id="29" name="矩形: 圆角 28">
            <a:extLst>
              <a:ext uri="{FF2B5EF4-FFF2-40B4-BE49-F238E27FC236}">
                <a16:creationId xmlns:a16="http://schemas.microsoft.com/office/drawing/2014/main" id="{F6942539-2B13-4074-9B37-D4ABF637B83F}"/>
              </a:ext>
            </a:extLst>
          </p:cNvPr>
          <p:cNvSpPr/>
          <p:nvPr/>
        </p:nvSpPr>
        <p:spPr>
          <a:xfrm>
            <a:off x="401200" y="4589263"/>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产生不同分支的测试图形用以验证光源和辅助图形规则</a:t>
            </a:r>
          </a:p>
        </p:txBody>
      </p:sp>
      <p:sp>
        <p:nvSpPr>
          <p:cNvPr id="30" name="矩形: 圆角 29">
            <a:extLst>
              <a:ext uri="{FF2B5EF4-FFF2-40B4-BE49-F238E27FC236}">
                <a16:creationId xmlns:a16="http://schemas.microsoft.com/office/drawing/2014/main" id="{ECE90195-C05B-4A5D-B0EC-AD801F9A7180}"/>
              </a:ext>
            </a:extLst>
          </p:cNvPr>
          <p:cNvSpPr/>
          <p:nvPr/>
        </p:nvSpPr>
        <p:spPr>
          <a:xfrm>
            <a:off x="401200" y="5175342"/>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流片</a:t>
            </a:r>
          </a:p>
        </p:txBody>
      </p:sp>
      <p:sp>
        <p:nvSpPr>
          <p:cNvPr id="31" name="矩形: 圆角 30">
            <a:extLst>
              <a:ext uri="{FF2B5EF4-FFF2-40B4-BE49-F238E27FC236}">
                <a16:creationId xmlns:a16="http://schemas.microsoft.com/office/drawing/2014/main" id="{808EB465-1B14-4092-9889-55A77ABDBDAC}"/>
              </a:ext>
            </a:extLst>
          </p:cNvPr>
          <p:cNvSpPr/>
          <p:nvPr/>
        </p:nvSpPr>
        <p:spPr>
          <a:xfrm>
            <a:off x="401200" y="5761421"/>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收集、分析</a:t>
            </a:r>
            <a:endParaRPr lang="en-US" altLang="zh-CN" sz="1100" dirty="0"/>
          </a:p>
          <a:p>
            <a:pPr algn="ctr"/>
            <a:r>
              <a:rPr lang="zh-CN" altLang="en-US" sz="1100" dirty="0"/>
              <a:t>硅片数据</a:t>
            </a:r>
          </a:p>
        </p:txBody>
      </p:sp>
      <p:cxnSp>
        <p:nvCxnSpPr>
          <p:cNvPr id="36" name="直接箭头连接符 35">
            <a:extLst>
              <a:ext uri="{FF2B5EF4-FFF2-40B4-BE49-F238E27FC236}">
                <a16:creationId xmlns:a16="http://schemas.microsoft.com/office/drawing/2014/main" id="{DC9AE60B-E6B7-4469-AE0A-BD940FBC4691}"/>
              </a:ext>
            </a:extLst>
          </p:cNvPr>
          <p:cNvCxnSpPr>
            <a:cxnSpLocks/>
            <a:stCxn id="27" idx="2"/>
            <a:endCxn id="28" idx="0"/>
          </p:cNvCxnSpPr>
          <p:nvPr/>
        </p:nvCxnSpPr>
        <p:spPr>
          <a:xfrm>
            <a:off x="942344" y="3803901"/>
            <a:ext cx="0" cy="199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2B91F14A-31D4-4247-9CA9-9FC327816ABF}"/>
              </a:ext>
            </a:extLst>
          </p:cNvPr>
          <p:cNvCxnSpPr>
            <a:cxnSpLocks/>
            <a:stCxn id="28" idx="2"/>
            <a:endCxn id="29" idx="0"/>
          </p:cNvCxnSpPr>
          <p:nvPr/>
        </p:nvCxnSpPr>
        <p:spPr>
          <a:xfrm>
            <a:off x="942344" y="4389980"/>
            <a:ext cx="0" cy="199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EBC1C20-9370-43F4-AE38-6C0A97C15933}"/>
              </a:ext>
            </a:extLst>
          </p:cNvPr>
          <p:cNvCxnSpPr>
            <a:cxnSpLocks/>
            <a:stCxn id="29" idx="2"/>
            <a:endCxn id="30" idx="0"/>
          </p:cNvCxnSpPr>
          <p:nvPr/>
        </p:nvCxnSpPr>
        <p:spPr>
          <a:xfrm>
            <a:off x="942344" y="4976059"/>
            <a:ext cx="0" cy="199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8C1B292-DD5C-4F1C-A589-3D79376D9F20}"/>
              </a:ext>
            </a:extLst>
          </p:cNvPr>
          <p:cNvCxnSpPr>
            <a:cxnSpLocks/>
            <a:stCxn id="30" idx="2"/>
            <a:endCxn id="31" idx="0"/>
          </p:cNvCxnSpPr>
          <p:nvPr/>
        </p:nvCxnSpPr>
        <p:spPr>
          <a:xfrm>
            <a:off x="942344" y="5562138"/>
            <a:ext cx="0" cy="199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A51E5EA6-145D-4422-8A9D-27CE46B3C2E2}"/>
              </a:ext>
            </a:extLst>
          </p:cNvPr>
          <p:cNvCxnSpPr>
            <a:cxnSpLocks/>
            <a:stCxn id="31" idx="3"/>
            <a:endCxn id="53" idx="2"/>
          </p:cNvCxnSpPr>
          <p:nvPr/>
        </p:nvCxnSpPr>
        <p:spPr>
          <a:xfrm flipV="1">
            <a:off x="1483487" y="4708560"/>
            <a:ext cx="1557495" cy="1246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05A8B440-F64E-44A8-98BC-6612681F098B}"/>
              </a:ext>
            </a:extLst>
          </p:cNvPr>
          <p:cNvCxnSpPr>
            <a:cxnSpLocks/>
            <a:stCxn id="53" idx="0"/>
            <a:endCxn id="27" idx="3"/>
          </p:cNvCxnSpPr>
          <p:nvPr/>
        </p:nvCxnSpPr>
        <p:spPr>
          <a:xfrm rot="16200000" flipV="1">
            <a:off x="1994687" y="3099304"/>
            <a:ext cx="535097" cy="1557495"/>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CC10FF1D-C91D-4136-B4DC-826A49B6A7B9}"/>
              </a:ext>
            </a:extLst>
          </p:cNvPr>
          <p:cNvSpPr txBox="1"/>
          <p:nvPr/>
        </p:nvSpPr>
        <p:spPr>
          <a:xfrm>
            <a:off x="1923089" y="3619893"/>
            <a:ext cx="1133644" cy="261610"/>
          </a:xfrm>
          <a:prstGeom prst="rect">
            <a:avLst/>
          </a:prstGeom>
          <a:noFill/>
        </p:spPr>
        <p:txBody>
          <a:bodyPr wrap="none" rtlCol="0">
            <a:spAutoFit/>
          </a:bodyPr>
          <a:lstStyle/>
          <a:p>
            <a:r>
              <a:rPr lang="zh-CN" altLang="en-US" sz="1100" b="1" dirty="0">
                <a:solidFill>
                  <a:srgbClr val="FF0000"/>
                </a:solidFill>
              </a:rPr>
              <a:t>否</a:t>
            </a:r>
            <a:r>
              <a:rPr lang="en-US" altLang="zh-CN" sz="1100" b="1" dirty="0">
                <a:solidFill>
                  <a:srgbClr val="FF0000"/>
                </a:solidFill>
              </a:rPr>
              <a:t>:</a:t>
            </a:r>
            <a:r>
              <a:rPr lang="en-US" altLang="zh-CN" sz="1100" b="1" dirty="0"/>
              <a:t>  </a:t>
            </a:r>
            <a:r>
              <a:rPr lang="zh-CN" altLang="en-US" sz="1100" b="1" dirty="0"/>
              <a:t>新一轮调整</a:t>
            </a:r>
            <a:endParaRPr lang="en-US" altLang="zh-CN" sz="1100" dirty="0"/>
          </a:p>
        </p:txBody>
      </p:sp>
      <p:sp>
        <p:nvSpPr>
          <p:cNvPr id="53" name="流程图: 决策 52">
            <a:extLst>
              <a:ext uri="{FF2B5EF4-FFF2-40B4-BE49-F238E27FC236}">
                <a16:creationId xmlns:a16="http://schemas.microsoft.com/office/drawing/2014/main" id="{5EBE6472-E79B-43D2-9A0C-3ABEFF2ADB1E}"/>
              </a:ext>
            </a:extLst>
          </p:cNvPr>
          <p:cNvSpPr/>
          <p:nvPr/>
        </p:nvSpPr>
        <p:spPr>
          <a:xfrm>
            <a:off x="2111869" y="4145600"/>
            <a:ext cx="1858226" cy="562960"/>
          </a:xfrm>
          <a:prstGeom prst="flowChartDecisi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t>确定满足要求的光源和辅助图形规则 ？</a:t>
            </a:r>
          </a:p>
        </p:txBody>
      </p:sp>
      <p:sp>
        <p:nvSpPr>
          <p:cNvPr id="62" name="矩形: 圆角 61">
            <a:extLst>
              <a:ext uri="{FF2B5EF4-FFF2-40B4-BE49-F238E27FC236}">
                <a16:creationId xmlns:a16="http://schemas.microsoft.com/office/drawing/2014/main" id="{60A344BF-D9F7-42E0-BF2F-F55358F92B19}"/>
              </a:ext>
            </a:extLst>
          </p:cNvPr>
          <p:cNvSpPr/>
          <p:nvPr/>
        </p:nvSpPr>
        <p:spPr>
          <a:xfrm>
            <a:off x="4593210" y="2159483"/>
            <a:ext cx="1211817" cy="386796"/>
          </a:xfrm>
          <a:prstGeom prst="roundRect">
            <a:avLst/>
          </a:prstGeom>
          <a:solidFill>
            <a:schemeClr val="accent1">
              <a:lumMod val="75000"/>
            </a:schemeClr>
          </a:solidFill>
          <a:ln>
            <a:noFill/>
          </a:ln>
          <a:effectLst>
            <a:outerShdw blurRad="152400" dist="317500" dir="5400000" sx="90000" sy="-19000" rotWithShape="0">
              <a:prstClr val="black">
                <a:alpha val="15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t>特定光源和辅助图形下的硅片数据</a:t>
            </a:r>
          </a:p>
        </p:txBody>
      </p:sp>
      <p:sp>
        <p:nvSpPr>
          <p:cNvPr id="66" name="文本框 65">
            <a:extLst>
              <a:ext uri="{FF2B5EF4-FFF2-40B4-BE49-F238E27FC236}">
                <a16:creationId xmlns:a16="http://schemas.microsoft.com/office/drawing/2014/main" id="{EEAD262E-C3F8-4FEC-9CAF-4F80F5BAF07C}"/>
              </a:ext>
            </a:extLst>
          </p:cNvPr>
          <p:cNvSpPr txBox="1"/>
          <p:nvPr/>
        </p:nvSpPr>
        <p:spPr>
          <a:xfrm>
            <a:off x="3127298" y="4783440"/>
            <a:ext cx="1272642" cy="430887"/>
          </a:xfrm>
          <a:prstGeom prst="rect">
            <a:avLst/>
          </a:prstGeom>
          <a:noFill/>
        </p:spPr>
        <p:txBody>
          <a:bodyPr wrap="square" rtlCol="0">
            <a:spAutoFit/>
          </a:bodyPr>
          <a:lstStyle/>
          <a:p>
            <a:r>
              <a:rPr lang="zh-CN" altLang="en-US" sz="1100" b="1" dirty="0">
                <a:solidFill>
                  <a:srgbClr val="00B050"/>
                </a:solidFill>
              </a:rPr>
              <a:t>是：</a:t>
            </a:r>
            <a:r>
              <a:rPr lang="zh-CN" altLang="en-US" sz="1100" b="1" dirty="0"/>
              <a:t>确定光源和辅助图形规则</a:t>
            </a:r>
            <a:endParaRPr lang="zh-CN" altLang="en-US" sz="1100" dirty="0"/>
          </a:p>
        </p:txBody>
      </p:sp>
      <p:cxnSp>
        <p:nvCxnSpPr>
          <p:cNvPr id="69" name="连接符: 肘形 68">
            <a:extLst>
              <a:ext uri="{FF2B5EF4-FFF2-40B4-BE49-F238E27FC236}">
                <a16:creationId xmlns:a16="http://schemas.microsoft.com/office/drawing/2014/main" id="{30427820-969E-46EB-9772-1498BD36C8DF}"/>
              </a:ext>
            </a:extLst>
          </p:cNvPr>
          <p:cNvCxnSpPr>
            <a:cxnSpLocks/>
            <a:stCxn id="53" idx="3"/>
            <a:endCxn id="62" idx="1"/>
          </p:cNvCxnSpPr>
          <p:nvPr/>
        </p:nvCxnSpPr>
        <p:spPr>
          <a:xfrm flipV="1">
            <a:off x="3970095" y="2352881"/>
            <a:ext cx="623115" cy="207419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矩形: 圆角 74">
            <a:extLst>
              <a:ext uri="{FF2B5EF4-FFF2-40B4-BE49-F238E27FC236}">
                <a16:creationId xmlns:a16="http://schemas.microsoft.com/office/drawing/2014/main" id="{F66F44CF-94CF-4E6F-B318-CD7C97AEF7CA}"/>
              </a:ext>
            </a:extLst>
          </p:cNvPr>
          <p:cNvSpPr/>
          <p:nvPr/>
        </p:nvSpPr>
        <p:spPr>
          <a:xfrm>
            <a:off x="6084738" y="2153822"/>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拟合光刻胶工程模型</a:t>
            </a:r>
          </a:p>
        </p:txBody>
      </p:sp>
      <p:cxnSp>
        <p:nvCxnSpPr>
          <p:cNvPr id="85" name="直接箭头连接符 84">
            <a:extLst>
              <a:ext uri="{FF2B5EF4-FFF2-40B4-BE49-F238E27FC236}">
                <a16:creationId xmlns:a16="http://schemas.microsoft.com/office/drawing/2014/main" id="{428BE6DD-CEFA-46D5-8675-97E5AEA4FE9F}"/>
              </a:ext>
            </a:extLst>
          </p:cNvPr>
          <p:cNvCxnSpPr>
            <a:cxnSpLocks/>
            <a:stCxn id="62" idx="3"/>
            <a:endCxn id="75" idx="1"/>
          </p:cNvCxnSpPr>
          <p:nvPr/>
        </p:nvCxnSpPr>
        <p:spPr>
          <a:xfrm flipV="1">
            <a:off x="5805027" y="2347220"/>
            <a:ext cx="279711" cy="5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矩形: 圆角 93">
            <a:extLst>
              <a:ext uri="{FF2B5EF4-FFF2-40B4-BE49-F238E27FC236}">
                <a16:creationId xmlns:a16="http://schemas.microsoft.com/office/drawing/2014/main" id="{8376679B-3962-408E-B08C-F65EB76B76CD}"/>
              </a:ext>
            </a:extLst>
          </p:cNvPr>
          <p:cNvSpPr/>
          <p:nvPr/>
        </p:nvSpPr>
        <p:spPr>
          <a:xfrm>
            <a:off x="7576267" y="2160402"/>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验证模型</a:t>
            </a:r>
          </a:p>
        </p:txBody>
      </p:sp>
      <p:sp>
        <p:nvSpPr>
          <p:cNvPr id="124" name="矩形: 圆角 123">
            <a:extLst>
              <a:ext uri="{FF2B5EF4-FFF2-40B4-BE49-F238E27FC236}">
                <a16:creationId xmlns:a16="http://schemas.microsoft.com/office/drawing/2014/main" id="{7FEE4A60-FECF-45EA-86FF-D66ED77F50E0}"/>
              </a:ext>
            </a:extLst>
          </p:cNvPr>
          <p:cNvSpPr/>
          <p:nvPr/>
        </p:nvSpPr>
        <p:spPr>
          <a:xfrm>
            <a:off x="1666810" y="2163160"/>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产生测试图形</a:t>
            </a:r>
          </a:p>
        </p:txBody>
      </p:sp>
      <p:sp>
        <p:nvSpPr>
          <p:cNvPr id="128" name="矩形: 圆角 127">
            <a:extLst>
              <a:ext uri="{FF2B5EF4-FFF2-40B4-BE49-F238E27FC236}">
                <a16:creationId xmlns:a16="http://schemas.microsoft.com/office/drawing/2014/main" id="{FE4F88AD-5644-4BFF-B3CD-C95E94801FFA}"/>
              </a:ext>
            </a:extLst>
          </p:cNvPr>
          <p:cNvSpPr/>
          <p:nvPr/>
        </p:nvSpPr>
        <p:spPr>
          <a:xfrm>
            <a:off x="2896907" y="2159483"/>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流片</a:t>
            </a:r>
          </a:p>
        </p:txBody>
      </p:sp>
      <p:cxnSp>
        <p:nvCxnSpPr>
          <p:cNvPr id="150" name="直接箭头连接符 149">
            <a:extLst>
              <a:ext uri="{FF2B5EF4-FFF2-40B4-BE49-F238E27FC236}">
                <a16:creationId xmlns:a16="http://schemas.microsoft.com/office/drawing/2014/main" id="{C6F34946-3CCC-42FD-9F3F-E747EEE1B085}"/>
              </a:ext>
            </a:extLst>
          </p:cNvPr>
          <p:cNvCxnSpPr>
            <a:stCxn id="124" idx="3"/>
            <a:endCxn id="128" idx="1"/>
          </p:cNvCxnSpPr>
          <p:nvPr/>
        </p:nvCxnSpPr>
        <p:spPr>
          <a:xfrm flipV="1">
            <a:off x="2749097" y="2352881"/>
            <a:ext cx="147810" cy="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758C037B-CEA3-4F7F-978D-A2D9024B6DF8}"/>
              </a:ext>
            </a:extLst>
          </p:cNvPr>
          <p:cNvCxnSpPr>
            <a:stCxn id="128" idx="3"/>
          </p:cNvCxnSpPr>
          <p:nvPr/>
        </p:nvCxnSpPr>
        <p:spPr>
          <a:xfrm>
            <a:off x="3979194" y="2352881"/>
            <a:ext cx="614016" cy="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矩形 157">
            <a:extLst>
              <a:ext uri="{FF2B5EF4-FFF2-40B4-BE49-F238E27FC236}">
                <a16:creationId xmlns:a16="http://schemas.microsoft.com/office/drawing/2014/main" id="{2CB5F595-5DA4-4C2F-A74C-6ED4F7BC31FA}"/>
              </a:ext>
            </a:extLst>
          </p:cNvPr>
          <p:cNvSpPr/>
          <p:nvPr/>
        </p:nvSpPr>
        <p:spPr>
          <a:xfrm>
            <a:off x="4485003" y="3380106"/>
            <a:ext cx="4476331" cy="1413037"/>
          </a:xfrm>
          <a:prstGeom prst="rect">
            <a:avLst/>
          </a:prstGeom>
          <a:solidFill>
            <a:srgbClr val="DAE3F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160" name="矩形: 圆角 159">
            <a:extLst>
              <a:ext uri="{FF2B5EF4-FFF2-40B4-BE49-F238E27FC236}">
                <a16:creationId xmlns:a16="http://schemas.microsoft.com/office/drawing/2014/main" id="{2F74F4F3-E029-4074-97C9-0660D06B353C}"/>
              </a:ext>
            </a:extLst>
          </p:cNvPr>
          <p:cNvSpPr/>
          <p:nvPr/>
        </p:nvSpPr>
        <p:spPr>
          <a:xfrm>
            <a:off x="4593209" y="3460099"/>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版图预处理</a:t>
            </a:r>
          </a:p>
        </p:txBody>
      </p:sp>
      <p:sp>
        <p:nvSpPr>
          <p:cNvPr id="161" name="矩形: 圆角 160">
            <a:extLst>
              <a:ext uri="{FF2B5EF4-FFF2-40B4-BE49-F238E27FC236}">
                <a16:creationId xmlns:a16="http://schemas.microsoft.com/office/drawing/2014/main" id="{D136FF88-9B77-4EC4-982A-E9A608116773}"/>
              </a:ext>
            </a:extLst>
          </p:cNvPr>
          <p:cNvSpPr/>
          <p:nvPr/>
        </p:nvSpPr>
        <p:spPr>
          <a:xfrm>
            <a:off x="6084737" y="3460099"/>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放置辅助图形</a:t>
            </a:r>
          </a:p>
        </p:txBody>
      </p:sp>
      <p:sp>
        <p:nvSpPr>
          <p:cNvPr id="162" name="矩形: 圆角 161">
            <a:extLst>
              <a:ext uri="{FF2B5EF4-FFF2-40B4-BE49-F238E27FC236}">
                <a16:creationId xmlns:a16="http://schemas.microsoft.com/office/drawing/2014/main" id="{BB876998-B746-4C76-BC93-127AF7508086}"/>
              </a:ext>
            </a:extLst>
          </p:cNvPr>
          <p:cNvSpPr/>
          <p:nvPr/>
        </p:nvSpPr>
        <p:spPr>
          <a:xfrm>
            <a:off x="7576267" y="3460099"/>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掩模优化</a:t>
            </a:r>
          </a:p>
        </p:txBody>
      </p:sp>
      <p:cxnSp>
        <p:nvCxnSpPr>
          <p:cNvPr id="164" name="直接箭头连接符 163">
            <a:extLst>
              <a:ext uri="{FF2B5EF4-FFF2-40B4-BE49-F238E27FC236}">
                <a16:creationId xmlns:a16="http://schemas.microsoft.com/office/drawing/2014/main" id="{BE74E61F-6852-4C8C-88E1-B0D7506C5FEB}"/>
              </a:ext>
            </a:extLst>
          </p:cNvPr>
          <p:cNvCxnSpPr>
            <a:stCxn id="75" idx="3"/>
            <a:endCxn id="94" idx="1"/>
          </p:cNvCxnSpPr>
          <p:nvPr/>
        </p:nvCxnSpPr>
        <p:spPr>
          <a:xfrm>
            <a:off x="7167025" y="2347220"/>
            <a:ext cx="409242" cy="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2840E80C-DEA1-4838-A784-B19C92734DD4}"/>
              </a:ext>
            </a:extLst>
          </p:cNvPr>
          <p:cNvCxnSpPr>
            <a:stCxn id="94" idx="2"/>
            <a:endCxn id="162" idx="0"/>
          </p:cNvCxnSpPr>
          <p:nvPr/>
        </p:nvCxnSpPr>
        <p:spPr>
          <a:xfrm>
            <a:off x="8117411" y="2547198"/>
            <a:ext cx="0" cy="912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7" name="文本框 166">
            <a:extLst>
              <a:ext uri="{FF2B5EF4-FFF2-40B4-BE49-F238E27FC236}">
                <a16:creationId xmlns:a16="http://schemas.microsoft.com/office/drawing/2014/main" id="{39F62BF6-43B8-4194-8A66-8B4D3077A120}"/>
              </a:ext>
            </a:extLst>
          </p:cNvPr>
          <p:cNvSpPr txBox="1"/>
          <p:nvPr/>
        </p:nvSpPr>
        <p:spPr>
          <a:xfrm>
            <a:off x="6023343" y="2770930"/>
            <a:ext cx="1000595"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1600" b="1" i="1" dirty="0">
                <a:ln/>
                <a:solidFill>
                  <a:schemeClr val="accent3"/>
                </a:solidFill>
              </a:rPr>
              <a:t>Modeling</a:t>
            </a:r>
            <a:endParaRPr lang="zh-CN" altLang="en-US" sz="1600" b="1" i="1" dirty="0">
              <a:ln/>
              <a:solidFill>
                <a:schemeClr val="accent3"/>
              </a:solidFill>
            </a:endParaRPr>
          </a:p>
        </p:txBody>
      </p:sp>
      <p:sp>
        <p:nvSpPr>
          <p:cNvPr id="168" name="文本框 167">
            <a:extLst>
              <a:ext uri="{FF2B5EF4-FFF2-40B4-BE49-F238E27FC236}">
                <a16:creationId xmlns:a16="http://schemas.microsoft.com/office/drawing/2014/main" id="{0D188DFE-7790-4303-8FD5-E74061B52048}"/>
              </a:ext>
            </a:extLst>
          </p:cNvPr>
          <p:cNvSpPr txBox="1"/>
          <p:nvPr/>
        </p:nvSpPr>
        <p:spPr>
          <a:xfrm>
            <a:off x="6063148" y="4430134"/>
            <a:ext cx="1141851"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1600" b="1" i="1" dirty="0">
                <a:ln/>
                <a:solidFill>
                  <a:schemeClr val="accent3"/>
                </a:solidFill>
              </a:rPr>
              <a:t>OPC Recipe</a:t>
            </a:r>
            <a:endParaRPr lang="zh-CN" altLang="en-US" sz="1600" b="1" i="1" dirty="0">
              <a:ln/>
              <a:solidFill>
                <a:schemeClr val="accent3"/>
              </a:solidFill>
            </a:endParaRPr>
          </a:p>
        </p:txBody>
      </p:sp>
      <p:sp>
        <p:nvSpPr>
          <p:cNvPr id="169" name="矩形 168">
            <a:extLst>
              <a:ext uri="{FF2B5EF4-FFF2-40B4-BE49-F238E27FC236}">
                <a16:creationId xmlns:a16="http://schemas.microsoft.com/office/drawing/2014/main" id="{0F8A388E-D461-4774-BF54-47087124D167}"/>
              </a:ext>
            </a:extLst>
          </p:cNvPr>
          <p:cNvSpPr/>
          <p:nvPr/>
        </p:nvSpPr>
        <p:spPr>
          <a:xfrm>
            <a:off x="4485003" y="5095764"/>
            <a:ext cx="4476331" cy="1277525"/>
          </a:xfrm>
          <a:prstGeom prst="rect">
            <a:avLst/>
          </a:prstGeom>
          <a:solidFill>
            <a:srgbClr val="DAE3F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170" name="文本框 169">
            <a:extLst>
              <a:ext uri="{FF2B5EF4-FFF2-40B4-BE49-F238E27FC236}">
                <a16:creationId xmlns:a16="http://schemas.microsoft.com/office/drawing/2014/main" id="{3881FA27-223B-41F0-B04F-ACDFD42567EE}"/>
              </a:ext>
            </a:extLst>
          </p:cNvPr>
          <p:cNvSpPr txBox="1"/>
          <p:nvPr/>
        </p:nvSpPr>
        <p:spPr>
          <a:xfrm>
            <a:off x="1860638" y="6095184"/>
            <a:ext cx="500458"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1600" b="1" i="1" dirty="0">
                <a:ln/>
                <a:solidFill>
                  <a:schemeClr val="accent3"/>
                </a:solidFill>
              </a:rPr>
              <a:t>RET</a:t>
            </a:r>
            <a:endParaRPr lang="zh-CN" altLang="en-US" sz="1600" b="1" i="1" dirty="0">
              <a:ln/>
              <a:solidFill>
                <a:schemeClr val="accent3"/>
              </a:solidFill>
            </a:endParaRPr>
          </a:p>
        </p:txBody>
      </p:sp>
      <p:cxnSp>
        <p:nvCxnSpPr>
          <p:cNvPr id="172" name="直接箭头连接符 171">
            <a:extLst>
              <a:ext uri="{FF2B5EF4-FFF2-40B4-BE49-F238E27FC236}">
                <a16:creationId xmlns:a16="http://schemas.microsoft.com/office/drawing/2014/main" id="{829E3C15-D2E3-4B44-94DB-186F713F68AF}"/>
              </a:ext>
            </a:extLst>
          </p:cNvPr>
          <p:cNvCxnSpPr>
            <a:stCxn id="160" idx="3"/>
            <a:endCxn id="161" idx="1"/>
          </p:cNvCxnSpPr>
          <p:nvPr/>
        </p:nvCxnSpPr>
        <p:spPr>
          <a:xfrm>
            <a:off x="5675496" y="3653497"/>
            <a:ext cx="409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44F5B32B-88BC-4FA1-A7F2-099F3114EE2D}"/>
              </a:ext>
            </a:extLst>
          </p:cNvPr>
          <p:cNvCxnSpPr>
            <a:stCxn id="161" idx="3"/>
            <a:endCxn id="162" idx="1"/>
          </p:cNvCxnSpPr>
          <p:nvPr/>
        </p:nvCxnSpPr>
        <p:spPr>
          <a:xfrm>
            <a:off x="7167024" y="3653497"/>
            <a:ext cx="4092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5" name="文本框 174">
            <a:extLst>
              <a:ext uri="{FF2B5EF4-FFF2-40B4-BE49-F238E27FC236}">
                <a16:creationId xmlns:a16="http://schemas.microsoft.com/office/drawing/2014/main" id="{F5A547FD-59D0-4D1F-A532-5D62D9C040AF}"/>
              </a:ext>
            </a:extLst>
          </p:cNvPr>
          <p:cNvSpPr txBox="1"/>
          <p:nvPr/>
        </p:nvSpPr>
        <p:spPr>
          <a:xfrm>
            <a:off x="6284912" y="6095184"/>
            <a:ext cx="490968" cy="338554"/>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1600" b="1" i="1" dirty="0">
                <a:ln/>
                <a:solidFill>
                  <a:schemeClr val="accent3"/>
                </a:solidFill>
              </a:rPr>
              <a:t>LRC</a:t>
            </a:r>
            <a:endParaRPr lang="zh-CN" altLang="en-US" sz="1600" b="1" i="1" dirty="0">
              <a:ln/>
              <a:solidFill>
                <a:schemeClr val="accent3"/>
              </a:solidFill>
            </a:endParaRPr>
          </a:p>
        </p:txBody>
      </p:sp>
      <p:sp>
        <p:nvSpPr>
          <p:cNvPr id="177" name="矩形: 圆角 176">
            <a:extLst>
              <a:ext uri="{FF2B5EF4-FFF2-40B4-BE49-F238E27FC236}">
                <a16:creationId xmlns:a16="http://schemas.microsoft.com/office/drawing/2014/main" id="{F9777687-167B-47D9-BA26-BE6904F8712A}"/>
              </a:ext>
            </a:extLst>
          </p:cNvPr>
          <p:cNvSpPr/>
          <p:nvPr/>
        </p:nvSpPr>
        <p:spPr>
          <a:xfrm>
            <a:off x="7576267" y="4287148"/>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可制造规则检查</a:t>
            </a:r>
          </a:p>
        </p:txBody>
      </p:sp>
      <p:cxnSp>
        <p:nvCxnSpPr>
          <p:cNvPr id="180" name="直接箭头连接符 179">
            <a:extLst>
              <a:ext uri="{FF2B5EF4-FFF2-40B4-BE49-F238E27FC236}">
                <a16:creationId xmlns:a16="http://schemas.microsoft.com/office/drawing/2014/main" id="{618828D7-163B-450C-A089-618D1F1BC235}"/>
              </a:ext>
            </a:extLst>
          </p:cNvPr>
          <p:cNvCxnSpPr>
            <a:stCxn id="162" idx="2"/>
            <a:endCxn id="177" idx="0"/>
          </p:cNvCxnSpPr>
          <p:nvPr/>
        </p:nvCxnSpPr>
        <p:spPr>
          <a:xfrm>
            <a:off x="8117411" y="3846895"/>
            <a:ext cx="0" cy="44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连接符: 肘形 183">
            <a:extLst>
              <a:ext uri="{FF2B5EF4-FFF2-40B4-BE49-F238E27FC236}">
                <a16:creationId xmlns:a16="http://schemas.microsoft.com/office/drawing/2014/main" id="{69A82BD9-DA4A-4492-B154-6CB213CC1802}"/>
              </a:ext>
            </a:extLst>
          </p:cNvPr>
          <p:cNvCxnSpPr>
            <a:cxnSpLocks/>
            <a:stCxn id="177" idx="1"/>
            <a:endCxn id="162" idx="1"/>
          </p:cNvCxnSpPr>
          <p:nvPr/>
        </p:nvCxnSpPr>
        <p:spPr>
          <a:xfrm rot="10800000">
            <a:off x="7576267" y="3653498"/>
            <a:ext cx="12700" cy="827049"/>
          </a:xfrm>
          <a:prstGeom prst="bentConnector3">
            <a:avLst>
              <a:gd name="adj1" fmla="val 180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5" name="文本框 184">
            <a:extLst>
              <a:ext uri="{FF2B5EF4-FFF2-40B4-BE49-F238E27FC236}">
                <a16:creationId xmlns:a16="http://schemas.microsoft.com/office/drawing/2014/main" id="{7E73E4D8-3F9C-48B2-9FA1-FDF1B692E0A3}"/>
              </a:ext>
            </a:extLst>
          </p:cNvPr>
          <p:cNvSpPr txBox="1"/>
          <p:nvPr/>
        </p:nvSpPr>
        <p:spPr>
          <a:xfrm>
            <a:off x="6841849" y="3848049"/>
            <a:ext cx="1391580" cy="430887"/>
          </a:xfrm>
          <a:prstGeom prst="rect">
            <a:avLst/>
          </a:prstGeom>
          <a:noFill/>
        </p:spPr>
        <p:txBody>
          <a:bodyPr wrap="square" rtlCol="0">
            <a:spAutoFit/>
          </a:bodyPr>
          <a:lstStyle/>
          <a:p>
            <a:r>
              <a:rPr lang="zh-CN" altLang="en-US" sz="1100" dirty="0"/>
              <a:t>掩模优化后确认结果的可制造性</a:t>
            </a:r>
          </a:p>
        </p:txBody>
      </p:sp>
      <p:sp>
        <p:nvSpPr>
          <p:cNvPr id="202" name="矩形: 圆角 201">
            <a:extLst>
              <a:ext uri="{FF2B5EF4-FFF2-40B4-BE49-F238E27FC236}">
                <a16:creationId xmlns:a16="http://schemas.microsoft.com/office/drawing/2014/main" id="{B6A5C3B2-7D3B-46AD-8E55-BF15F48571D0}"/>
              </a:ext>
            </a:extLst>
          </p:cNvPr>
          <p:cNvSpPr/>
          <p:nvPr/>
        </p:nvSpPr>
        <p:spPr>
          <a:xfrm>
            <a:off x="6079584" y="5266656"/>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定义光刻性能检测算子</a:t>
            </a:r>
          </a:p>
        </p:txBody>
      </p:sp>
      <p:sp>
        <p:nvSpPr>
          <p:cNvPr id="203" name="矩形: 圆角 202">
            <a:extLst>
              <a:ext uri="{FF2B5EF4-FFF2-40B4-BE49-F238E27FC236}">
                <a16:creationId xmlns:a16="http://schemas.microsoft.com/office/drawing/2014/main" id="{CA0183D8-47BC-4FED-8905-64E281D05A03}"/>
              </a:ext>
            </a:extLst>
          </p:cNvPr>
          <p:cNvSpPr/>
          <p:nvPr/>
        </p:nvSpPr>
        <p:spPr>
          <a:xfrm>
            <a:off x="7582617" y="5266932"/>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光刻性能检查</a:t>
            </a:r>
          </a:p>
        </p:txBody>
      </p:sp>
      <p:sp>
        <p:nvSpPr>
          <p:cNvPr id="206" name="矩形: 圆角 205">
            <a:extLst>
              <a:ext uri="{FF2B5EF4-FFF2-40B4-BE49-F238E27FC236}">
                <a16:creationId xmlns:a16="http://schemas.microsoft.com/office/drawing/2014/main" id="{DEC0CA3C-6DE6-4C47-9626-943CD98F9041}"/>
              </a:ext>
            </a:extLst>
          </p:cNvPr>
          <p:cNvSpPr/>
          <p:nvPr/>
        </p:nvSpPr>
        <p:spPr>
          <a:xfrm>
            <a:off x="7585976" y="6015468"/>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输出掩模数据</a:t>
            </a:r>
          </a:p>
        </p:txBody>
      </p:sp>
      <p:cxnSp>
        <p:nvCxnSpPr>
          <p:cNvPr id="208" name="直接箭头连接符 207">
            <a:extLst>
              <a:ext uri="{FF2B5EF4-FFF2-40B4-BE49-F238E27FC236}">
                <a16:creationId xmlns:a16="http://schemas.microsoft.com/office/drawing/2014/main" id="{618ABFB7-C734-49DA-86FA-2A2FA2CBA690}"/>
              </a:ext>
            </a:extLst>
          </p:cNvPr>
          <p:cNvCxnSpPr>
            <a:stCxn id="177" idx="2"/>
            <a:endCxn id="203" idx="0"/>
          </p:cNvCxnSpPr>
          <p:nvPr/>
        </p:nvCxnSpPr>
        <p:spPr>
          <a:xfrm>
            <a:off x="8117411" y="4673944"/>
            <a:ext cx="6350" cy="592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a:extLst>
              <a:ext uri="{FF2B5EF4-FFF2-40B4-BE49-F238E27FC236}">
                <a16:creationId xmlns:a16="http://schemas.microsoft.com/office/drawing/2014/main" id="{223FBA6E-7119-4A00-8583-96513A75BE51}"/>
              </a:ext>
            </a:extLst>
          </p:cNvPr>
          <p:cNvCxnSpPr>
            <a:cxnSpLocks/>
            <a:stCxn id="202" idx="3"/>
            <a:endCxn id="203" idx="1"/>
          </p:cNvCxnSpPr>
          <p:nvPr/>
        </p:nvCxnSpPr>
        <p:spPr>
          <a:xfrm>
            <a:off x="7161871" y="5460054"/>
            <a:ext cx="420746" cy="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连接符: 肘形 219">
            <a:extLst>
              <a:ext uri="{FF2B5EF4-FFF2-40B4-BE49-F238E27FC236}">
                <a16:creationId xmlns:a16="http://schemas.microsoft.com/office/drawing/2014/main" id="{FACEE33B-0E33-4494-A30A-8955DBCE2AD2}"/>
              </a:ext>
            </a:extLst>
          </p:cNvPr>
          <p:cNvCxnSpPr>
            <a:stCxn id="203" idx="3"/>
            <a:endCxn id="162" idx="3"/>
          </p:cNvCxnSpPr>
          <p:nvPr/>
        </p:nvCxnSpPr>
        <p:spPr>
          <a:xfrm flipH="1" flipV="1">
            <a:off x="8658554" y="3653497"/>
            <a:ext cx="6350" cy="1806833"/>
          </a:xfrm>
          <a:prstGeom prst="bentConnector3">
            <a:avLst>
              <a:gd name="adj1" fmla="val -530115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22" name="文本框 221">
            <a:extLst>
              <a:ext uri="{FF2B5EF4-FFF2-40B4-BE49-F238E27FC236}">
                <a16:creationId xmlns:a16="http://schemas.microsoft.com/office/drawing/2014/main" id="{D8BAC3B8-6E5A-4D3B-AAC4-62E5E57610BC}"/>
              </a:ext>
            </a:extLst>
          </p:cNvPr>
          <p:cNvSpPr txBox="1"/>
          <p:nvPr/>
        </p:nvSpPr>
        <p:spPr>
          <a:xfrm>
            <a:off x="6683886" y="4738569"/>
            <a:ext cx="1496321" cy="430887"/>
          </a:xfrm>
          <a:prstGeom prst="rect">
            <a:avLst/>
          </a:prstGeom>
          <a:noFill/>
        </p:spPr>
        <p:txBody>
          <a:bodyPr wrap="square" rtlCol="0">
            <a:spAutoFit/>
          </a:bodyPr>
          <a:lstStyle/>
          <a:p>
            <a:r>
              <a:rPr lang="zh-CN" altLang="en-US" sz="1100" dirty="0"/>
              <a:t>掩模优化后确认结果通过光刻性能检查</a:t>
            </a:r>
          </a:p>
        </p:txBody>
      </p:sp>
      <p:cxnSp>
        <p:nvCxnSpPr>
          <p:cNvPr id="224" name="直接箭头连接符 223">
            <a:extLst>
              <a:ext uri="{FF2B5EF4-FFF2-40B4-BE49-F238E27FC236}">
                <a16:creationId xmlns:a16="http://schemas.microsoft.com/office/drawing/2014/main" id="{05DB4086-785A-4CCF-99E2-1085EF5A3C66}"/>
              </a:ext>
            </a:extLst>
          </p:cNvPr>
          <p:cNvCxnSpPr>
            <a:stCxn id="203" idx="2"/>
            <a:endCxn id="206" idx="0"/>
          </p:cNvCxnSpPr>
          <p:nvPr/>
        </p:nvCxnSpPr>
        <p:spPr>
          <a:xfrm>
            <a:off x="8123761" y="5653728"/>
            <a:ext cx="3359" cy="361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流程图: 决策 52">
            <a:extLst>
              <a:ext uri="{FF2B5EF4-FFF2-40B4-BE49-F238E27FC236}">
                <a16:creationId xmlns:a16="http://schemas.microsoft.com/office/drawing/2014/main" id="{BD6A3D81-EB36-4C6C-B56C-39BF51A66CA8}"/>
              </a:ext>
            </a:extLst>
          </p:cNvPr>
          <p:cNvSpPr/>
          <p:nvPr/>
        </p:nvSpPr>
        <p:spPr>
          <a:xfrm>
            <a:off x="175282" y="2072320"/>
            <a:ext cx="1298211" cy="562960"/>
          </a:xfrm>
          <a:prstGeom prst="flowChartDecisio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光源</a:t>
            </a:r>
            <a:r>
              <a:rPr lang="en-US" altLang="zh-CN" sz="1000" dirty="0"/>
              <a:t>/</a:t>
            </a:r>
            <a:r>
              <a:rPr lang="zh-CN" altLang="en-US" sz="1000" dirty="0"/>
              <a:t>辅助图形确定</a:t>
            </a:r>
            <a:r>
              <a:rPr lang="zh-CN" altLang="en-US" sz="800" dirty="0"/>
              <a:t>？</a:t>
            </a:r>
          </a:p>
        </p:txBody>
      </p:sp>
      <p:sp>
        <p:nvSpPr>
          <p:cNvPr id="13" name="TextBox 12">
            <a:extLst>
              <a:ext uri="{FF2B5EF4-FFF2-40B4-BE49-F238E27FC236}">
                <a16:creationId xmlns:a16="http://schemas.microsoft.com/office/drawing/2014/main" id="{09B691FF-E1CC-4DFA-A776-9E250132AE5C}"/>
              </a:ext>
            </a:extLst>
          </p:cNvPr>
          <p:cNvSpPr txBox="1"/>
          <p:nvPr/>
        </p:nvSpPr>
        <p:spPr>
          <a:xfrm>
            <a:off x="1354666" y="2003363"/>
            <a:ext cx="379092" cy="261610"/>
          </a:xfrm>
          <a:prstGeom prst="rect">
            <a:avLst/>
          </a:prstGeom>
          <a:noFill/>
        </p:spPr>
        <p:txBody>
          <a:bodyPr wrap="square" rtlCol="0">
            <a:spAutoFit/>
          </a:bodyPr>
          <a:lstStyle/>
          <a:p>
            <a:r>
              <a:rPr lang="zh-CN" altLang="en-US" sz="1100" b="1" dirty="0">
                <a:solidFill>
                  <a:srgbClr val="00B050"/>
                </a:solidFill>
              </a:rPr>
              <a:t>是</a:t>
            </a:r>
          </a:p>
        </p:txBody>
      </p:sp>
      <p:sp>
        <p:nvSpPr>
          <p:cNvPr id="70" name="文本框 51">
            <a:extLst>
              <a:ext uri="{FF2B5EF4-FFF2-40B4-BE49-F238E27FC236}">
                <a16:creationId xmlns:a16="http://schemas.microsoft.com/office/drawing/2014/main" id="{E754C817-262B-43D2-AB6A-943DA4FC8655}"/>
              </a:ext>
            </a:extLst>
          </p:cNvPr>
          <p:cNvSpPr txBox="1"/>
          <p:nvPr/>
        </p:nvSpPr>
        <p:spPr>
          <a:xfrm>
            <a:off x="842973" y="2862595"/>
            <a:ext cx="1980029" cy="261610"/>
          </a:xfrm>
          <a:prstGeom prst="rect">
            <a:avLst/>
          </a:prstGeom>
          <a:noFill/>
        </p:spPr>
        <p:txBody>
          <a:bodyPr wrap="none" rtlCol="0">
            <a:spAutoFit/>
          </a:bodyPr>
          <a:lstStyle/>
          <a:p>
            <a:r>
              <a:rPr lang="zh-CN" altLang="en-US" sz="1100" b="1" dirty="0">
                <a:solidFill>
                  <a:srgbClr val="FF0000"/>
                </a:solidFill>
              </a:rPr>
              <a:t>否</a:t>
            </a:r>
            <a:r>
              <a:rPr lang="en-US" altLang="zh-CN" sz="1100" b="1" dirty="0">
                <a:solidFill>
                  <a:srgbClr val="FF0000"/>
                </a:solidFill>
              </a:rPr>
              <a:t>: </a:t>
            </a:r>
            <a:r>
              <a:rPr lang="zh-CN" altLang="en-US" sz="1100" b="1" dirty="0"/>
              <a:t>研发光源和辅助图形规则</a:t>
            </a:r>
            <a:endParaRPr lang="en-US" altLang="zh-CN" sz="1100" dirty="0"/>
          </a:p>
        </p:txBody>
      </p:sp>
      <p:cxnSp>
        <p:nvCxnSpPr>
          <p:cNvPr id="18" name="Straight Arrow Connector 17">
            <a:extLst>
              <a:ext uri="{FF2B5EF4-FFF2-40B4-BE49-F238E27FC236}">
                <a16:creationId xmlns:a16="http://schemas.microsoft.com/office/drawing/2014/main" id="{032A1F9D-947F-48DE-928A-AE0199853B2B}"/>
              </a:ext>
            </a:extLst>
          </p:cNvPr>
          <p:cNvCxnSpPr>
            <a:cxnSpLocks/>
            <a:stCxn id="67" idx="3"/>
            <a:endCxn id="124" idx="1"/>
          </p:cNvCxnSpPr>
          <p:nvPr/>
        </p:nvCxnSpPr>
        <p:spPr>
          <a:xfrm>
            <a:off x="1473493" y="2353800"/>
            <a:ext cx="193317" cy="2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矩形: 圆角 127">
            <a:extLst>
              <a:ext uri="{FF2B5EF4-FFF2-40B4-BE49-F238E27FC236}">
                <a16:creationId xmlns:a16="http://schemas.microsoft.com/office/drawing/2014/main" id="{B8748691-33DB-49F7-95C3-B321EE104324}"/>
              </a:ext>
            </a:extLst>
          </p:cNvPr>
          <p:cNvSpPr/>
          <p:nvPr/>
        </p:nvSpPr>
        <p:spPr>
          <a:xfrm>
            <a:off x="285090" y="1362393"/>
            <a:ext cx="1082287" cy="38679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设计规则</a:t>
            </a:r>
            <a:r>
              <a:rPr lang="en-US" altLang="zh-CN" sz="1100" dirty="0"/>
              <a:t>/</a:t>
            </a:r>
            <a:r>
              <a:rPr lang="zh-CN" altLang="en-US" sz="1100" dirty="0"/>
              <a:t>样本图形</a:t>
            </a:r>
          </a:p>
        </p:txBody>
      </p:sp>
      <p:cxnSp>
        <p:nvCxnSpPr>
          <p:cNvPr id="20" name="Straight Arrow Connector 19">
            <a:extLst>
              <a:ext uri="{FF2B5EF4-FFF2-40B4-BE49-F238E27FC236}">
                <a16:creationId xmlns:a16="http://schemas.microsoft.com/office/drawing/2014/main" id="{48E845F0-2B55-4DCC-9C6B-21D6287E1B0B}"/>
              </a:ext>
            </a:extLst>
          </p:cNvPr>
          <p:cNvCxnSpPr>
            <a:cxnSpLocks/>
            <a:stCxn id="77" idx="2"/>
            <a:endCxn id="67" idx="0"/>
          </p:cNvCxnSpPr>
          <p:nvPr/>
        </p:nvCxnSpPr>
        <p:spPr>
          <a:xfrm flipH="1">
            <a:off x="824388" y="1749189"/>
            <a:ext cx="1846" cy="323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A0720A59-4F41-484F-910A-6ED122891DA5}"/>
              </a:ext>
            </a:extLst>
          </p:cNvPr>
          <p:cNvCxnSpPr>
            <a:stCxn id="67" idx="2"/>
          </p:cNvCxnSpPr>
          <p:nvPr/>
        </p:nvCxnSpPr>
        <p:spPr>
          <a:xfrm>
            <a:off x="824388" y="2635280"/>
            <a:ext cx="0" cy="781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266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F370D225-03BC-4501-B6F2-3B09552B5A6C}"/>
              </a:ext>
            </a:extLst>
          </p:cNvPr>
          <p:cNvSpPr>
            <a:spLocks noGrp="1"/>
          </p:cNvSpPr>
          <p:nvPr>
            <p:ph type="title"/>
          </p:nvPr>
        </p:nvSpPr>
        <p:spPr/>
        <p:txBody>
          <a:bodyPr anchor="ctr">
            <a:normAutofit/>
          </a:bodyPr>
          <a:lstStyle/>
          <a:p>
            <a:br>
              <a:rPr lang="en-US" altLang="zh-CN" sz="2000"/>
            </a:br>
            <a:br>
              <a:rPr lang="en-US" altLang="zh-CN" sz="2000"/>
            </a:br>
            <a:endParaRPr lang="zh-CN" altLang="en-US" sz="2000"/>
          </a:p>
        </p:txBody>
      </p:sp>
      <p:sp>
        <p:nvSpPr>
          <p:cNvPr id="11" name="文本占位符 10">
            <a:extLst>
              <a:ext uri="{FF2B5EF4-FFF2-40B4-BE49-F238E27FC236}">
                <a16:creationId xmlns:a16="http://schemas.microsoft.com/office/drawing/2014/main" id="{2934D5D1-0F8D-4C64-B8DB-B5F19854B913}"/>
              </a:ext>
            </a:extLst>
          </p:cNvPr>
          <p:cNvSpPr>
            <a:spLocks noGrp="1"/>
          </p:cNvSpPr>
          <p:nvPr>
            <p:ph type="body" idx="1"/>
          </p:nvPr>
        </p:nvSpPr>
        <p:spPr/>
        <p:txBody>
          <a:bodyPr/>
          <a:lstStyle/>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FE6A1AC6-5A7F-424D-939C-C1772EA7D237}"/>
              </a:ext>
            </a:extLst>
          </p:cNvPr>
          <p:cNvSpPr>
            <a:spLocks noGrp="1"/>
          </p:cNvSpPr>
          <p:nvPr>
            <p:ph type="dt" sz="half" idx="10"/>
          </p:nvPr>
        </p:nvSpPr>
        <p:spPr/>
        <p:txBody>
          <a:bodyPr anchor="ctr">
            <a:normAutofit/>
          </a:bodyPr>
          <a:lstStyle/>
          <a:p>
            <a:pPr>
              <a:spcAft>
                <a:spcPts val="600"/>
              </a:spcAft>
            </a:pPr>
            <a:fld id="{87A7B414-1E7D-4011-84C7-502C7FBD5B48}" type="datetime1">
              <a:rPr lang="zh-CN" altLang="en-US" smtClean="0"/>
              <a:pPr>
                <a:spcAft>
                  <a:spcPts val="600"/>
                </a:spcAft>
              </a:pPr>
              <a:t>2020/7/23</a:t>
            </a:fld>
            <a:endParaRPr lang="zh-CN" altLang="en-US"/>
          </a:p>
        </p:txBody>
      </p:sp>
      <p:sp>
        <p:nvSpPr>
          <p:cNvPr id="5" name="灯片编号占位符 4">
            <a:extLst>
              <a:ext uri="{FF2B5EF4-FFF2-40B4-BE49-F238E27FC236}">
                <a16:creationId xmlns:a16="http://schemas.microsoft.com/office/drawing/2014/main" id="{53C47404-C675-47D0-9CC0-3F9D9379AE2A}"/>
              </a:ext>
            </a:extLst>
          </p:cNvPr>
          <p:cNvSpPr>
            <a:spLocks noGrp="1"/>
          </p:cNvSpPr>
          <p:nvPr>
            <p:ph type="sldNum" sz="quarter" idx="12"/>
          </p:nvPr>
        </p:nvSpPr>
        <p:spPr/>
        <p:txBody>
          <a:bodyPr anchor="ctr">
            <a:normAutofit/>
          </a:bodyPr>
          <a:lstStyle/>
          <a:p>
            <a:pPr>
              <a:spcAft>
                <a:spcPts val="600"/>
              </a:spcAft>
            </a:pPr>
            <a:r>
              <a:rPr lang="en-US" altLang="zh-CN"/>
              <a:t>Slide </a:t>
            </a:r>
            <a:fld id="{E34F4971-11E3-4FC9-9A02-FB6379A08A48}" type="slidenum">
              <a:rPr lang="zh-CN" altLang="en-US" smtClean="0"/>
              <a:pPr>
                <a:spcAft>
                  <a:spcPts val="600"/>
                </a:spcAft>
              </a:pPr>
              <a:t>47</a:t>
            </a:fld>
            <a:endParaRPr lang="zh-CN" altLang="en-US"/>
          </a:p>
        </p:txBody>
      </p:sp>
      <p:pic>
        <p:nvPicPr>
          <p:cNvPr id="7" name="内容占位符 6" descr="图片包含 游戏机, 电路, 电子&#10;&#10;描述已自动生成">
            <a:extLst>
              <a:ext uri="{FF2B5EF4-FFF2-40B4-BE49-F238E27FC236}">
                <a16:creationId xmlns:a16="http://schemas.microsoft.com/office/drawing/2014/main" id="{9C035D9A-D311-4EBF-A007-BB4B118D6240}"/>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6636" r="1" b="10708"/>
          <a:stretch/>
        </p:blipFill>
        <p:spPr>
          <a:xfrm>
            <a:off x="0" y="1048624"/>
            <a:ext cx="9143999" cy="5421934"/>
          </a:xfrm>
          <a:noFill/>
        </p:spPr>
      </p:pic>
      <p:sp>
        <p:nvSpPr>
          <p:cNvPr id="14" name="文本框 13">
            <a:extLst>
              <a:ext uri="{FF2B5EF4-FFF2-40B4-BE49-F238E27FC236}">
                <a16:creationId xmlns:a16="http://schemas.microsoft.com/office/drawing/2014/main" id="{4C04F674-A357-49E7-9509-651613215D2C}"/>
              </a:ext>
            </a:extLst>
          </p:cNvPr>
          <p:cNvSpPr txBox="1"/>
          <p:nvPr/>
        </p:nvSpPr>
        <p:spPr>
          <a:xfrm>
            <a:off x="142613" y="222853"/>
            <a:ext cx="5297540" cy="646331"/>
          </a:xfrm>
          <a:prstGeom prst="rect">
            <a:avLst/>
          </a:prstGeom>
          <a:noFill/>
        </p:spPr>
        <p:txBody>
          <a:bodyPr wrap="none" rtlCol="0">
            <a:spAutoFit/>
          </a:bodyPr>
          <a:lstStyle/>
          <a:p>
            <a:r>
              <a:rPr lang="en-US" altLang="zh-CN" sz="3600" i="1" dirty="0"/>
              <a:t>Welcome to the business </a:t>
            </a:r>
            <a:r>
              <a:rPr lang="en-US" altLang="zh-CN" sz="3600" dirty="0">
                <a:sym typeface="Wingdings" panose="05000000000000000000" pitchFamily="2" charset="2"/>
              </a:rPr>
              <a:t></a:t>
            </a:r>
            <a:endParaRPr lang="zh-CN" altLang="en-US" sz="3600" i="1" dirty="0"/>
          </a:p>
        </p:txBody>
      </p:sp>
    </p:spTree>
    <p:extLst>
      <p:ext uri="{BB962C8B-B14F-4D97-AF65-F5344CB8AC3E}">
        <p14:creationId xmlns:p14="http://schemas.microsoft.com/office/powerpoint/2010/main" val="3191518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B236F6D-2390-4978-B713-12F75DCD6C36}"/>
              </a:ext>
            </a:extLst>
          </p:cNvPr>
          <p:cNvSpPr>
            <a:spLocks noGrp="1"/>
          </p:cNvSpPr>
          <p:nvPr>
            <p:ph type="title"/>
          </p:nvPr>
        </p:nvSpPr>
        <p:spPr/>
        <p:txBody>
          <a:bodyPr/>
          <a:lstStyle/>
          <a:p>
            <a:r>
              <a:rPr lang="zh-CN" altLang="en-US" dirty="0"/>
              <a:t>中国是全球最大的半导体市场</a:t>
            </a:r>
          </a:p>
        </p:txBody>
      </p:sp>
      <p:sp>
        <p:nvSpPr>
          <p:cNvPr id="8" name="内容占位符 7">
            <a:extLst>
              <a:ext uri="{FF2B5EF4-FFF2-40B4-BE49-F238E27FC236}">
                <a16:creationId xmlns:a16="http://schemas.microsoft.com/office/drawing/2014/main" id="{1CC7F302-06AF-404B-A5EC-6E82BCC926F5}"/>
              </a:ext>
            </a:extLst>
          </p:cNvPr>
          <p:cNvSpPr>
            <a:spLocks noGrp="1"/>
          </p:cNvSpPr>
          <p:nvPr>
            <p:ph idx="1"/>
          </p:nvPr>
        </p:nvSpPr>
        <p:spPr>
          <a:xfrm>
            <a:off x="577595" y="4701946"/>
            <a:ext cx="8041727" cy="1432753"/>
          </a:xfrm>
        </p:spPr>
        <p:txBody>
          <a:bodyPr>
            <a:normAutofit/>
          </a:bodyPr>
          <a:lstStyle/>
          <a:p>
            <a:r>
              <a:rPr lang="zh-CN" altLang="en-US" sz="1600" b="0" i="0" dirty="0">
                <a:solidFill>
                  <a:srgbClr val="2D2D2D"/>
                </a:solidFill>
                <a:effectLst/>
                <a:latin typeface="Helvetica Neue"/>
              </a:rPr>
              <a:t>根据世界半导体贸易统计组织</a:t>
            </a:r>
            <a:r>
              <a:rPr lang="en-US" altLang="zh-CN" sz="1600" b="0" i="0" dirty="0">
                <a:solidFill>
                  <a:srgbClr val="2D2D2D"/>
                </a:solidFill>
                <a:effectLst/>
                <a:latin typeface="Helvetica Neue"/>
              </a:rPr>
              <a:t>(WSTS)</a:t>
            </a:r>
            <a:r>
              <a:rPr lang="zh-CN" altLang="en-US" sz="1600" b="0" i="0" dirty="0">
                <a:solidFill>
                  <a:srgbClr val="2D2D2D"/>
                </a:solidFill>
                <a:effectLst/>
                <a:latin typeface="Helvetica Neue"/>
              </a:rPr>
              <a:t>数据，</a:t>
            </a:r>
            <a:r>
              <a:rPr lang="en-US" altLang="zh-CN" sz="1600" b="0" i="0" dirty="0">
                <a:solidFill>
                  <a:srgbClr val="2D2D2D"/>
                </a:solidFill>
                <a:effectLst/>
                <a:latin typeface="Helvetica Neue"/>
              </a:rPr>
              <a:t>2014-2019</a:t>
            </a:r>
            <a:r>
              <a:rPr lang="zh-CN" altLang="en-US" sz="1600" b="0" i="0" dirty="0">
                <a:solidFill>
                  <a:srgbClr val="2D2D2D"/>
                </a:solidFill>
                <a:effectLst/>
                <a:latin typeface="Helvetica Neue"/>
              </a:rPr>
              <a:t>年中国半导体行业规模虽然呈现波动变化态势，但中国半导体市场规模占比整体呈上升趋势，</a:t>
            </a:r>
            <a:r>
              <a:rPr lang="en-US" altLang="zh-CN" sz="1600" b="0" i="0" dirty="0">
                <a:solidFill>
                  <a:srgbClr val="2D2D2D"/>
                </a:solidFill>
                <a:effectLst/>
                <a:latin typeface="Helvetica Neue"/>
              </a:rPr>
              <a:t>2019</a:t>
            </a:r>
            <a:r>
              <a:rPr lang="zh-CN" altLang="en-US" sz="1600" b="0" i="0" dirty="0">
                <a:solidFill>
                  <a:srgbClr val="2D2D2D"/>
                </a:solidFill>
                <a:effectLst/>
                <a:latin typeface="Helvetica Neue"/>
              </a:rPr>
              <a:t>年中国半导体市场规模占全球比重上升为</a:t>
            </a:r>
            <a:r>
              <a:rPr lang="en-US" altLang="zh-CN" sz="1600" b="0" i="0" dirty="0">
                <a:solidFill>
                  <a:srgbClr val="2D2D2D"/>
                </a:solidFill>
                <a:effectLst/>
                <a:latin typeface="Helvetica Neue"/>
              </a:rPr>
              <a:t>34.97%</a:t>
            </a:r>
            <a:r>
              <a:rPr lang="zh-CN" altLang="en-US" sz="1600" b="0" i="0" dirty="0">
                <a:solidFill>
                  <a:srgbClr val="2D2D2D"/>
                </a:solidFill>
                <a:effectLst/>
                <a:latin typeface="Helvetica Neue"/>
              </a:rPr>
              <a:t>，且已经是全球最大和贸易最活跃的半导体市场</a:t>
            </a:r>
            <a:endParaRPr lang="zh-CN" altLang="en-US" sz="1600" dirty="0"/>
          </a:p>
        </p:txBody>
      </p:sp>
      <p:sp>
        <p:nvSpPr>
          <p:cNvPr id="5" name="日期占位符 4">
            <a:extLst>
              <a:ext uri="{FF2B5EF4-FFF2-40B4-BE49-F238E27FC236}">
                <a16:creationId xmlns:a16="http://schemas.microsoft.com/office/drawing/2014/main" id="{7B0EA2B8-CBE7-4BD1-956A-54897F711C49}"/>
              </a:ext>
            </a:extLst>
          </p:cNvPr>
          <p:cNvSpPr>
            <a:spLocks noGrp="1"/>
          </p:cNvSpPr>
          <p:nvPr>
            <p:ph type="dt" sz="half" idx="10"/>
          </p:nvPr>
        </p:nvSpPr>
        <p:spPr/>
        <p:txBody>
          <a:bodyPr/>
          <a:lstStyle/>
          <a:p>
            <a:fld id="{B5DBF6F2-70ED-4C33-9868-D10987833869}" type="datetime1">
              <a:rPr lang="zh-CN" altLang="en-US" smtClean="0"/>
              <a:t>2020/7/23</a:t>
            </a:fld>
            <a:endParaRPr lang="zh-CN" altLang="en-US"/>
          </a:p>
        </p:txBody>
      </p:sp>
      <p:sp>
        <p:nvSpPr>
          <p:cNvPr id="6" name="灯片编号占位符 5">
            <a:extLst>
              <a:ext uri="{FF2B5EF4-FFF2-40B4-BE49-F238E27FC236}">
                <a16:creationId xmlns:a16="http://schemas.microsoft.com/office/drawing/2014/main" id="{D3E2BC42-0D09-4988-9351-8C9648770E2B}"/>
              </a:ext>
            </a:extLst>
          </p:cNvPr>
          <p:cNvSpPr>
            <a:spLocks noGrp="1"/>
          </p:cNvSpPr>
          <p:nvPr>
            <p:ph type="sldNum" sz="quarter" idx="12"/>
          </p:nvPr>
        </p:nvSpPr>
        <p:spPr/>
        <p:txBody>
          <a:bodyPr/>
          <a:lstStyle/>
          <a:p>
            <a:r>
              <a:rPr lang="zh-CN" altLang="en-US"/>
              <a:t> </a:t>
            </a:r>
            <a:r>
              <a:rPr lang="en-US" altLang="zh-CN"/>
              <a:t>Slide </a:t>
            </a:r>
            <a:fld id="{E34F4971-11E3-4FC9-9A02-FB6379A08A48}" type="slidenum">
              <a:rPr lang="zh-CN" altLang="en-US" smtClean="0"/>
              <a:pPr/>
              <a:t>5</a:t>
            </a:fld>
            <a:endParaRPr lang="zh-CN" altLang="en-US" dirty="0"/>
          </a:p>
        </p:txBody>
      </p:sp>
      <p:pic>
        <p:nvPicPr>
          <p:cNvPr id="11" name="图片 10">
            <a:extLst>
              <a:ext uri="{FF2B5EF4-FFF2-40B4-BE49-F238E27FC236}">
                <a16:creationId xmlns:a16="http://schemas.microsoft.com/office/drawing/2014/main" id="{28C2724F-06D8-4E82-8452-6974DB64CBE2}"/>
              </a:ext>
            </a:extLst>
          </p:cNvPr>
          <p:cNvPicPr>
            <a:picLocks noChangeAspect="1"/>
          </p:cNvPicPr>
          <p:nvPr/>
        </p:nvPicPr>
        <p:blipFill>
          <a:blip r:embed="rId2"/>
          <a:stretch>
            <a:fillRect/>
          </a:stretch>
        </p:blipFill>
        <p:spPr>
          <a:xfrm>
            <a:off x="0" y="1545555"/>
            <a:ext cx="4168571" cy="2527196"/>
          </a:xfrm>
          <a:prstGeom prst="rect">
            <a:avLst/>
          </a:prstGeom>
        </p:spPr>
      </p:pic>
      <p:pic>
        <p:nvPicPr>
          <p:cNvPr id="12" name="图片 11">
            <a:extLst>
              <a:ext uri="{FF2B5EF4-FFF2-40B4-BE49-F238E27FC236}">
                <a16:creationId xmlns:a16="http://schemas.microsoft.com/office/drawing/2014/main" id="{846E38B1-8E32-4226-B893-7E3BC7B857D2}"/>
              </a:ext>
            </a:extLst>
          </p:cNvPr>
          <p:cNvPicPr>
            <a:picLocks noChangeAspect="1"/>
          </p:cNvPicPr>
          <p:nvPr/>
        </p:nvPicPr>
        <p:blipFill>
          <a:blip r:embed="rId3"/>
          <a:stretch>
            <a:fillRect/>
          </a:stretch>
        </p:blipFill>
        <p:spPr>
          <a:xfrm>
            <a:off x="4809523" y="1545555"/>
            <a:ext cx="3809799" cy="2446230"/>
          </a:xfrm>
          <a:prstGeom prst="rect">
            <a:avLst/>
          </a:prstGeom>
        </p:spPr>
      </p:pic>
    </p:spTree>
    <p:extLst>
      <p:ext uri="{BB962C8B-B14F-4D97-AF65-F5344CB8AC3E}">
        <p14:creationId xmlns:p14="http://schemas.microsoft.com/office/powerpoint/2010/main" val="3216697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04A42-EDA3-434C-ADBD-6A652D9A844C}"/>
              </a:ext>
            </a:extLst>
          </p:cNvPr>
          <p:cNvSpPr>
            <a:spLocks noGrp="1"/>
          </p:cNvSpPr>
          <p:nvPr>
            <p:ph type="title"/>
          </p:nvPr>
        </p:nvSpPr>
        <p:spPr/>
        <p:txBody>
          <a:bodyPr/>
          <a:lstStyle/>
          <a:p>
            <a:r>
              <a:rPr lang="zh-CN" altLang="en-US" dirty="0"/>
              <a:t>但产出很少，且芯不由己</a:t>
            </a:r>
          </a:p>
        </p:txBody>
      </p:sp>
      <p:sp>
        <p:nvSpPr>
          <p:cNvPr id="4" name="日期占位符 3">
            <a:extLst>
              <a:ext uri="{FF2B5EF4-FFF2-40B4-BE49-F238E27FC236}">
                <a16:creationId xmlns:a16="http://schemas.microsoft.com/office/drawing/2014/main" id="{8F622EF3-DE22-4CAF-A6A3-54453C4294CD}"/>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6EFDB164-6DE7-4ED5-8E20-65F0B748C102}"/>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6</a:t>
            </a:fld>
            <a:endParaRPr lang="zh-CN" altLang="en-US" dirty="0"/>
          </a:p>
        </p:txBody>
      </p:sp>
      <p:pic>
        <p:nvPicPr>
          <p:cNvPr id="6" name="图片 5">
            <a:extLst>
              <a:ext uri="{FF2B5EF4-FFF2-40B4-BE49-F238E27FC236}">
                <a16:creationId xmlns:a16="http://schemas.microsoft.com/office/drawing/2014/main" id="{83E79E81-ECB7-4F70-947B-B1A5BE1F3737}"/>
              </a:ext>
            </a:extLst>
          </p:cNvPr>
          <p:cNvPicPr>
            <a:picLocks noChangeAspect="1"/>
          </p:cNvPicPr>
          <p:nvPr/>
        </p:nvPicPr>
        <p:blipFill>
          <a:blip r:embed="rId2"/>
          <a:stretch>
            <a:fillRect/>
          </a:stretch>
        </p:blipFill>
        <p:spPr>
          <a:xfrm>
            <a:off x="190901" y="4221397"/>
            <a:ext cx="4165087" cy="1843087"/>
          </a:xfrm>
          <a:prstGeom prst="rect">
            <a:avLst/>
          </a:prstGeom>
        </p:spPr>
      </p:pic>
      <p:pic>
        <p:nvPicPr>
          <p:cNvPr id="8" name="图片 7">
            <a:extLst>
              <a:ext uri="{FF2B5EF4-FFF2-40B4-BE49-F238E27FC236}">
                <a16:creationId xmlns:a16="http://schemas.microsoft.com/office/drawing/2014/main" id="{D565D06F-C7E5-4B12-910E-FB96719EB21B}"/>
              </a:ext>
            </a:extLst>
          </p:cNvPr>
          <p:cNvPicPr>
            <a:picLocks noChangeAspect="1"/>
          </p:cNvPicPr>
          <p:nvPr/>
        </p:nvPicPr>
        <p:blipFill>
          <a:blip r:embed="rId3"/>
          <a:stretch>
            <a:fillRect/>
          </a:stretch>
        </p:blipFill>
        <p:spPr>
          <a:xfrm>
            <a:off x="4743046" y="1178292"/>
            <a:ext cx="4227699" cy="2550194"/>
          </a:xfrm>
          <a:prstGeom prst="rect">
            <a:avLst/>
          </a:prstGeom>
        </p:spPr>
      </p:pic>
      <p:sp>
        <p:nvSpPr>
          <p:cNvPr id="11" name="内容占位符 2">
            <a:extLst>
              <a:ext uri="{FF2B5EF4-FFF2-40B4-BE49-F238E27FC236}">
                <a16:creationId xmlns:a16="http://schemas.microsoft.com/office/drawing/2014/main" id="{84908BAC-EB41-46C5-A710-3F77F767765E}"/>
              </a:ext>
            </a:extLst>
          </p:cNvPr>
          <p:cNvSpPr>
            <a:spLocks noGrp="1"/>
          </p:cNvSpPr>
          <p:nvPr>
            <p:ph idx="1"/>
          </p:nvPr>
        </p:nvSpPr>
        <p:spPr>
          <a:xfrm>
            <a:off x="302118" y="1585913"/>
            <a:ext cx="4440928" cy="1843087"/>
          </a:xfrm>
        </p:spPr>
        <p:txBody>
          <a:bodyPr/>
          <a:lstStyle/>
          <a:p>
            <a:r>
              <a:rPr lang="zh-CN" altLang="en-US" sz="1600" dirty="0">
                <a:solidFill>
                  <a:srgbClr val="2D2D2D"/>
                </a:solidFill>
                <a:latin typeface="Helvetica Neue"/>
              </a:rPr>
              <a:t>在</a:t>
            </a:r>
            <a:r>
              <a:rPr lang="en-US" altLang="zh-CN" sz="1600" dirty="0">
                <a:solidFill>
                  <a:srgbClr val="2D2D2D"/>
                </a:solidFill>
                <a:latin typeface="Helvetica Neue"/>
              </a:rPr>
              <a:t>~4000</a:t>
            </a:r>
            <a:r>
              <a:rPr lang="zh-CN" altLang="en-US" sz="1600" dirty="0">
                <a:solidFill>
                  <a:srgbClr val="2D2D2D"/>
                </a:solidFill>
                <a:latin typeface="Helvetica Neue"/>
              </a:rPr>
              <a:t>亿美元的全球营收中，美国半导体公司占据</a:t>
            </a:r>
            <a:r>
              <a:rPr lang="en-US" altLang="zh-CN" sz="1600" dirty="0">
                <a:solidFill>
                  <a:srgbClr val="2D2D2D"/>
                </a:solidFill>
                <a:latin typeface="Helvetica Neue"/>
              </a:rPr>
              <a:t>47%</a:t>
            </a:r>
            <a:r>
              <a:rPr lang="zh-CN" altLang="en-US" sz="1600" dirty="0">
                <a:solidFill>
                  <a:srgbClr val="2D2D2D"/>
                </a:solidFill>
                <a:latin typeface="Helvetica Neue"/>
              </a:rPr>
              <a:t>，而中国大陆的公司只占</a:t>
            </a:r>
            <a:r>
              <a:rPr lang="en-US" altLang="zh-CN" sz="1600" dirty="0">
                <a:solidFill>
                  <a:srgbClr val="2D2D2D"/>
                </a:solidFill>
                <a:latin typeface="Helvetica Neue"/>
              </a:rPr>
              <a:t>5%</a:t>
            </a:r>
          </a:p>
          <a:p>
            <a:endParaRPr lang="en-US" altLang="zh-CN" sz="1600" dirty="0">
              <a:solidFill>
                <a:srgbClr val="2D2D2D"/>
              </a:solidFill>
              <a:latin typeface="Helvetica Neue"/>
            </a:endParaRPr>
          </a:p>
          <a:p>
            <a:r>
              <a:rPr lang="zh-CN" altLang="en-US" sz="1600" dirty="0">
                <a:solidFill>
                  <a:srgbClr val="2D2D2D"/>
                </a:solidFill>
                <a:latin typeface="Helvetica Neue"/>
              </a:rPr>
              <a:t>中国的半导体芯片特别是高端芯片主要是依靠进口，国家命脉卡在外国人手里</a:t>
            </a:r>
          </a:p>
        </p:txBody>
      </p:sp>
      <p:pic>
        <p:nvPicPr>
          <p:cNvPr id="12" name="图片 11">
            <a:extLst>
              <a:ext uri="{FF2B5EF4-FFF2-40B4-BE49-F238E27FC236}">
                <a16:creationId xmlns:a16="http://schemas.microsoft.com/office/drawing/2014/main" id="{93C982FB-D111-487A-A0FA-0853934AC691}"/>
              </a:ext>
            </a:extLst>
          </p:cNvPr>
          <p:cNvPicPr>
            <a:picLocks noChangeAspect="1"/>
          </p:cNvPicPr>
          <p:nvPr/>
        </p:nvPicPr>
        <p:blipFill>
          <a:blip r:embed="rId4"/>
          <a:stretch>
            <a:fillRect/>
          </a:stretch>
        </p:blipFill>
        <p:spPr>
          <a:xfrm>
            <a:off x="4395546" y="4030801"/>
            <a:ext cx="4575199" cy="2129227"/>
          </a:xfrm>
          <a:prstGeom prst="rect">
            <a:avLst/>
          </a:prstGeom>
        </p:spPr>
      </p:pic>
    </p:spTree>
    <p:extLst>
      <p:ext uri="{BB962C8B-B14F-4D97-AF65-F5344CB8AC3E}">
        <p14:creationId xmlns:p14="http://schemas.microsoft.com/office/powerpoint/2010/main" val="1159265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6F321-7704-4137-936F-38A3F3FDC192}"/>
              </a:ext>
            </a:extLst>
          </p:cNvPr>
          <p:cNvSpPr>
            <a:spLocks noGrp="1"/>
          </p:cNvSpPr>
          <p:nvPr>
            <p:ph type="title"/>
          </p:nvPr>
        </p:nvSpPr>
        <p:spPr/>
        <p:txBody>
          <a:bodyPr/>
          <a:lstStyle/>
          <a:p>
            <a:r>
              <a:rPr lang="zh-CN" altLang="en-US" dirty="0"/>
              <a:t>芯片自主，重中之重</a:t>
            </a:r>
          </a:p>
        </p:txBody>
      </p:sp>
      <p:sp>
        <p:nvSpPr>
          <p:cNvPr id="3" name="内容占位符 2">
            <a:extLst>
              <a:ext uri="{FF2B5EF4-FFF2-40B4-BE49-F238E27FC236}">
                <a16:creationId xmlns:a16="http://schemas.microsoft.com/office/drawing/2014/main" id="{0759E34E-CF09-4F07-8A19-2594AB542F82}"/>
              </a:ext>
            </a:extLst>
          </p:cNvPr>
          <p:cNvSpPr>
            <a:spLocks noGrp="1"/>
          </p:cNvSpPr>
          <p:nvPr>
            <p:ph idx="1"/>
          </p:nvPr>
        </p:nvSpPr>
        <p:spPr>
          <a:xfrm>
            <a:off x="628650" y="1310147"/>
            <a:ext cx="7886700" cy="618147"/>
          </a:xfrm>
        </p:spPr>
        <p:txBody>
          <a:bodyPr>
            <a:normAutofit fontScale="85000" lnSpcReduction="20000"/>
          </a:bodyPr>
          <a:lstStyle/>
          <a:p>
            <a:r>
              <a:rPr lang="zh-CN" altLang="en-US" sz="2000" dirty="0"/>
              <a:t>中美贸易战的大背景下，发展半导体事业，芯片自主可控是重中之重。目前政府举国之力发展半导体产业</a:t>
            </a:r>
          </a:p>
        </p:txBody>
      </p:sp>
      <p:sp>
        <p:nvSpPr>
          <p:cNvPr id="4" name="日期占位符 3">
            <a:extLst>
              <a:ext uri="{FF2B5EF4-FFF2-40B4-BE49-F238E27FC236}">
                <a16:creationId xmlns:a16="http://schemas.microsoft.com/office/drawing/2014/main" id="{E03F9E4E-4AFD-44B4-AA01-CD218DA0BB96}"/>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CDB13E9A-B3FC-414E-991B-0897D15AFCEA}"/>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7</a:t>
            </a:fld>
            <a:endParaRPr lang="zh-CN" altLang="en-US" dirty="0"/>
          </a:p>
        </p:txBody>
      </p:sp>
      <p:pic>
        <p:nvPicPr>
          <p:cNvPr id="7" name="图片 6">
            <a:extLst>
              <a:ext uri="{FF2B5EF4-FFF2-40B4-BE49-F238E27FC236}">
                <a16:creationId xmlns:a16="http://schemas.microsoft.com/office/drawing/2014/main" id="{6CCD5963-003B-44DB-9DB1-87C80ACB0A88}"/>
              </a:ext>
            </a:extLst>
          </p:cNvPr>
          <p:cNvPicPr>
            <a:picLocks noChangeAspect="1"/>
          </p:cNvPicPr>
          <p:nvPr/>
        </p:nvPicPr>
        <p:blipFill>
          <a:blip r:embed="rId2"/>
          <a:stretch>
            <a:fillRect/>
          </a:stretch>
        </p:blipFill>
        <p:spPr>
          <a:xfrm>
            <a:off x="628650" y="2046908"/>
            <a:ext cx="3629506" cy="2127183"/>
          </a:xfrm>
          <a:prstGeom prst="rect">
            <a:avLst/>
          </a:prstGeom>
        </p:spPr>
      </p:pic>
      <p:pic>
        <p:nvPicPr>
          <p:cNvPr id="8" name="图片 7">
            <a:extLst>
              <a:ext uri="{FF2B5EF4-FFF2-40B4-BE49-F238E27FC236}">
                <a16:creationId xmlns:a16="http://schemas.microsoft.com/office/drawing/2014/main" id="{CC2F66DB-AA68-44AC-B885-715E3AEB81C1}"/>
              </a:ext>
            </a:extLst>
          </p:cNvPr>
          <p:cNvPicPr>
            <a:picLocks noChangeAspect="1"/>
          </p:cNvPicPr>
          <p:nvPr/>
        </p:nvPicPr>
        <p:blipFill>
          <a:blip r:embed="rId3"/>
          <a:stretch>
            <a:fillRect/>
          </a:stretch>
        </p:blipFill>
        <p:spPr>
          <a:xfrm>
            <a:off x="4714631" y="2046907"/>
            <a:ext cx="3904691" cy="2127183"/>
          </a:xfrm>
          <a:prstGeom prst="rect">
            <a:avLst/>
          </a:prstGeom>
        </p:spPr>
      </p:pic>
      <p:pic>
        <p:nvPicPr>
          <p:cNvPr id="9" name="图片 8">
            <a:extLst>
              <a:ext uri="{FF2B5EF4-FFF2-40B4-BE49-F238E27FC236}">
                <a16:creationId xmlns:a16="http://schemas.microsoft.com/office/drawing/2014/main" id="{647EB8BF-64F2-4AF2-8596-1F33721C88AE}"/>
              </a:ext>
            </a:extLst>
          </p:cNvPr>
          <p:cNvPicPr>
            <a:picLocks noChangeAspect="1"/>
          </p:cNvPicPr>
          <p:nvPr/>
        </p:nvPicPr>
        <p:blipFill>
          <a:blip r:embed="rId4"/>
          <a:stretch>
            <a:fillRect/>
          </a:stretch>
        </p:blipFill>
        <p:spPr>
          <a:xfrm>
            <a:off x="460673" y="4464842"/>
            <a:ext cx="3629506" cy="1706751"/>
          </a:xfrm>
          <a:prstGeom prst="rect">
            <a:avLst/>
          </a:prstGeom>
        </p:spPr>
      </p:pic>
      <p:pic>
        <p:nvPicPr>
          <p:cNvPr id="6" name="图片 5">
            <a:extLst>
              <a:ext uri="{FF2B5EF4-FFF2-40B4-BE49-F238E27FC236}">
                <a16:creationId xmlns:a16="http://schemas.microsoft.com/office/drawing/2014/main" id="{19F6141B-9C47-47BC-BD14-5C56E1911FEB}"/>
              </a:ext>
            </a:extLst>
          </p:cNvPr>
          <p:cNvPicPr>
            <a:picLocks noChangeAspect="1"/>
          </p:cNvPicPr>
          <p:nvPr/>
        </p:nvPicPr>
        <p:blipFill>
          <a:blip r:embed="rId5"/>
          <a:stretch>
            <a:fillRect/>
          </a:stretch>
        </p:blipFill>
        <p:spPr>
          <a:xfrm>
            <a:off x="4404023" y="4622537"/>
            <a:ext cx="4606416" cy="1617936"/>
          </a:xfrm>
          <a:prstGeom prst="rect">
            <a:avLst/>
          </a:prstGeom>
        </p:spPr>
      </p:pic>
    </p:spTree>
    <p:extLst>
      <p:ext uri="{BB962C8B-B14F-4D97-AF65-F5344CB8AC3E}">
        <p14:creationId xmlns:p14="http://schemas.microsoft.com/office/powerpoint/2010/main" val="4145539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9CC38-B0A1-4FF6-9A53-A43C0612BB64}"/>
              </a:ext>
            </a:extLst>
          </p:cNvPr>
          <p:cNvSpPr>
            <a:spLocks noGrp="1"/>
          </p:cNvSpPr>
          <p:nvPr>
            <p:ph type="title"/>
          </p:nvPr>
        </p:nvSpPr>
        <p:spPr/>
        <p:txBody>
          <a:bodyPr/>
          <a:lstStyle/>
          <a:p>
            <a:r>
              <a:rPr lang="zh-CN" altLang="en-US" dirty="0"/>
              <a:t>半导体产业全景</a:t>
            </a:r>
          </a:p>
        </p:txBody>
      </p:sp>
      <p:pic>
        <p:nvPicPr>
          <p:cNvPr id="6" name="内容占位符 5">
            <a:extLst>
              <a:ext uri="{FF2B5EF4-FFF2-40B4-BE49-F238E27FC236}">
                <a16:creationId xmlns:a16="http://schemas.microsoft.com/office/drawing/2014/main" id="{9D40AA03-D5C6-4122-B070-F82A65D11806}"/>
              </a:ext>
            </a:extLst>
          </p:cNvPr>
          <p:cNvPicPr>
            <a:picLocks noGrp="1" noChangeAspect="1"/>
          </p:cNvPicPr>
          <p:nvPr>
            <p:ph idx="1"/>
          </p:nvPr>
        </p:nvPicPr>
        <p:blipFill>
          <a:blip r:embed="rId2"/>
          <a:stretch>
            <a:fillRect/>
          </a:stretch>
        </p:blipFill>
        <p:spPr>
          <a:xfrm>
            <a:off x="718877" y="1230455"/>
            <a:ext cx="7501098" cy="4911432"/>
          </a:xfrm>
          <a:prstGeom prst="rect">
            <a:avLst/>
          </a:prstGeom>
        </p:spPr>
      </p:pic>
      <p:sp>
        <p:nvSpPr>
          <p:cNvPr id="4" name="日期占位符 3">
            <a:extLst>
              <a:ext uri="{FF2B5EF4-FFF2-40B4-BE49-F238E27FC236}">
                <a16:creationId xmlns:a16="http://schemas.microsoft.com/office/drawing/2014/main" id="{E028A707-7C99-4BA5-9D92-2332ACD179D9}"/>
              </a:ext>
            </a:extLst>
          </p:cNvPr>
          <p:cNvSpPr>
            <a:spLocks noGrp="1"/>
          </p:cNvSpPr>
          <p:nvPr>
            <p:ph type="dt" sz="half" idx="10"/>
          </p:nvPr>
        </p:nvSpPr>
        <p:spPr/>
        <p:txBody>
          <a:bodyPr/>
          <a:lstStyle/>
          <a:p>
            <a:fld id="{87A7B414-1E7D-4011-84C7-502C7FBD5B48}" type="datetime1">
              <a:rPr lang="zh-CN" altLang="en-US" smtClean="0"/>
              <a:t>2020/7/23</a:t>
            </a:fld>
            <a:endParaRPr lang="zh-CN" altLang="en-US"/>
          </a:p>
        </p:txBody>
      </p:sp>
      <p:sp>
        <p:nvSpPr>
          <p:cNvPr id="5" name="灯片编号占位符 4">
            <a:extLst>
              <a:ext uri="{FF2B5EF4-FFF2-40B4-BE49-F238E27FC236}">
                <a16:creationId xmlns:a16="http://schemas.microsoft.com/office/drawing/2014/main" id="{D87AD2FE-41E1-40E4-B89E-21A156DB6662}"/>
              </a:ext>
            </a:extLst>
          </p:cNvPr>
          <p:cNvSpPr>
            <a:spLocks noGrp="1"/>
          </p:cNvSpPr>
          <p:nvPr>
            <p:ph type="sldNum" sz="quarter" idx="12"/>
          </p:nvPr>
        </p:nvSpPr>
        <p:spPr/>
        <p:txBody>
          <a:bodyPr/>
          <a:lstStyle/>
          <a:p>
            <a:r>
              <a:rPr lang="en-US" altLang="zh-CN"/>
              <a:t>Slide </a:t>
            </a:r>
            <a:fld id="{E34F4971-11E3-4FC9-9A02-FB6379A08A48}" type="slidenum">
              <a:rPr lang="zh-CN" altLang="en-US" smtClean="0"/>
              <a:pPr/>
              <a:t>8</a:t>
            </a:fld>
            <a:endParaRPr lang="zh-CN" altLang="en-US" dirty="0"/>
          </a:p>
        </p:txBody>
      </p:sp>
      <p:sp>
        <p:nvSpPr>
          <p:cNvPr id="9" name="椭圆 8">
            <a:extLst>
              <a:ext uri="{FF2B5EF4-FFF2-40B4-BE49-F238E27FC236}">
                <a16:creationId xmlns:a16="http://schemas.microsoft.com/office/drawing/2014/main" id="{85BECF30-5A25-4C03-98B3-4825BAFBF8BB}"/>
              </a:ext>
            </a:extLst>
          </p:cNvPr>
          <p:cNvSpPr/>
          <p:nvPr/>
        </p:nvSpPr>
        <p:spPr>
          <a:xfrm>
            <a:off x="1001027" y="5136711"/>
            <a:ext cx="180000" cy="180000"/>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F8E44FB-BD6C-45C1-BC47-FDF6EB7FA713}"/>
              </a:ext>
            </a:extLst>
          </p:cNvPr>
          <p:cNvSpPr/>
          <p:nvPr/>
        </p:nvSpPr>
        <p:spPr>
          <a:xfrm>
            <a:off x="3830854" y="5810479"/>
            <a:ext cx="180000" cy="180000"/>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97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67864-8E76-4296-8D6E-7D4E9D2436D8}"/>
              </a:ext>
            </a:extLst>
          </p:cNvPr>
          <p:cNvSpPr>
            <a:spLocks noGrp="1"/>
          </p:cNvSpPr>
          <p:nvPr>
            <p:ph type="title"/>
          </p:nvPr>
        </p:nvSpPr>
        <p:spPr>
          <a:xfrm>
            <a:off x="460673" y="0"/>
            <a:ext cx="7886701" cy="933411"/>
          </a:xfrm>
        </p:spPr>
        <p:txBody>
          <a:bodyPr anchor="ctr">
            <a:normAutofit/>
          </a:bodyPr>
          <a:lstStyle/>
          <a:p>
            <a:r>
              <a:rPr lang="zh-CN" altLang="en-US" dirty="0"/>
              <a:t>半导体产业链</a:t>
            </a:r>
          </a:p>
        </p:txBody>
      </p:sp>
      <p:pic>
        <p:nvPicPr>
          <p:cNvPr id="8" name="图片 7">
            <a:extLst>
              <a:ext uri="{FF2B5EF4-FFF2-40B4-BE49-F238E27FC236}">
                <a16:creationId xmlns:a16="http://schemas.microsoft.com/office/drawing/2014/main" id="{C38EC60B-474C-4EC3-8244-9A2FBB681594}"/>
              </a:ext>
            </a:extLst>
          </p:cNvPr>
          <p:cNvPicPr>
            <a:picLocks noChangeAspect="1"/>
          </p:cNvPicPr>
          <p:nvPr/>
        </p:nvPicPr>
        <p:blipFill>
          <a:blip r:embed="rId2"/>
          <a:stretch>
            <a:fillRect/>
          </a:stretch>
        </p:blipFill>
        <p:spPr>
          <a:xfrm>
            <a:off x="615224" y="2066066"/>
            <a:ext cx="7886700" cy="3391281"/>
          </a:xfrm>
          <a:prstGeom prst="rect">
            <a:avLst/>
          </a:prstGeom>
          <a:noFill/>
        </p:spPr>
      </p:pic>
      <p:sp>
        <p:nvSpPr>
          <p:cNvPr id="4" name="日期占位符 3">
            <a:extLst>
              <a:ext uri="{FF2B5EF4-FFF2-40B4-BE49-F238E27FC236}">
                <a16:creationId xmlns:a16="http://schemas.microsoft.com/office/drawing/2014/main" id="{99B98FB5-E779-419B-8E39-D49C3F15B43D}"/>
              </a:ext>
            </a:extLst>
          </p:cNvPr>
          <p:cNvSpPr>
            <a:spLocks noGrp="1"/>
          </p:cNvSpPr>
          <p:nvPr>
            <p:ph type="dt" sz="half" idx="10"/>
          </p:nvPr>
        </p:nvSpPr>
        <p:spPr>
          <a:xfrm>
            <a:off x="628650" y="6462344"/>
            <a:ext cx="2057400" cy="395831"/>
          </a:xfrm>
        </p:spPr>
        <p:txBody>
          <a:bodyPr anchor="ctr">
            <a:normAutofit/>
          </a:bodyPr>
          <a:lstStyle/>
          <a:p>
            <a:pPr>
              <a:spcAft>
                <a:spcPts val="600"/>
              </a:spcAft>
            </a:pPr>
            <a:fld id="{87A7B414-1E7D-4011-84C7-502C7FBD5B48}" type="datetime1">
              <a:rPr lang="zh-CN" altLang="en-US" smtClean="0"/>
              <a:pPr>
                <a:spcAft>
                  <a:spcPts val="600"/>
                </a:spcAft>
              </a:pPr>
              <a:t>2020/7/23</a:t>
            </a:fld>
            <a:endParaRPr lang="zh-CN" altLang="en-US"/>
          </a:p>
        </p:txBody>
      </p:sp>
      <p:sp>
        <p:nvSpPr>
          <p:cNvPr id="5" name="灯片编号占位符 4">
            <a:extLst>
              <a:ext uri="{FF2B5EF4-FFF2-40B4-BE49-F238E27FC236}">
                <a16:creationId xmlns:a16="http://schemas.microsoft.com/office/drawing/2014/main" id="{3DEB68A2-B19F-468C-BD59-3D4E37E681DE}"/>
              </a:ext>
            </a:extLst>
          </p:cNvPr>
          <p:cNvSpPr>
            <a:spLocks noGrp="1"/>
          </p:cNvSpPr>
          <p:nvPr>
            <p:ph type="sldNum" sz="quarter" idx="12"/>
          </p:nvPr>
        </p:nvSpPr>
        <p:spPr>
          <a:xfrm>
            <a:off x="8108071" y="6462344"/>
            <a:ext cx="1022503" cy="395831"/>
          </a:xfrm>
        </p:spPr>
        <p:txBody>
          <a:bodyPr anchor="ctr">
            <a:normAutofit/>
          </a:bodyPr>
          <a:lstStyle/>
          <a:p>
            <a:pPr>
              <a:spcAft>
                <a:spcPts val="600"/>
              </a:spcAft>
            </a:pPr>
            <a:r>
              <a:rPr lang="en-US" altLang="zh-CN"/>
              <a:t>Slide </a:t>
            </a:r>
            <a:fld id="{E34F4971-11E3-4FC9-9A02-FB6379A08A48}" type="slidenum">
              <a:rPr lang="zh-CN" altLang="en-US" smtClean="0"/>
              <a:pPr>
                <a:spcAft>
                  <a:spcPts val="600"/>
                </a:spcAft>
              </a:pPr>
              <a:t>9</a:t>
            </a:fld>
            <a:endParaRPr lang="zh-CN" altLang="en-US"/>
          </a:p>
        </p:txBody>
      </p:sp>
      <p:sp>
        <p:nvSpPr>
          <p:cNvPr id="14" name="矩形 13">
            <a:extLst>
              <a:ext uri="{FF2B5EF4-FFF2-40B4-BE49-F238E27FC236}">
                <a16:creationId xmlns:a16="http://schemas.microsoft.com/office/drawing/2014/main" id="{9AFE8B39-2303-4A00-A8E4-AE17B178340F}"/>
              </a:ext>
            </a:extLst>
          </p:cNvPr>
          <p:cNvSpPr/>
          <p:nvPr/>
        </p:nvSpPr>
        <p:spPr>
          <a:xfrm>
            <a:off x="1535184" y="4655890"/>
            <a:ext cx="486563" cy="276837"/>
          </a:xfrm>
          <a:prstGeom prst="rect">
            <a:avLst/>
          </a:prstGeom>
          <a:solidFill>
            <a:srgbClr val="00B050">
              <a:alpha val="10196"/>
            </a:srgbClr>
          </a:solidFill>
          <a:ln w="28575">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682257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5" id="{C9D39AA0-44B2-40E5-8689-CD85D2BBE8CB}" vid="{88047E2C-49CF-4286-8F3E-73F671D7C9D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TotalTime>
  <Words>3636</Words>
  <Application>Microsoft Office PowerPoint</Application>
  <PresentationFormat>全屏显示(4:3)</PresentationFormat>
  <Paragraphs>446</Paragraphs>
  <Slides>47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47</vt:i4>
      </vt:variant>
    </vt:vector>
  </HeadingPairs>
  <TitlesOfParts>
    <vt:vector size="59" baseType="lpstr">
      <vt:lpstr>-apple-system</vt:lpstr>
      <vt:lpstr>-apple-system-font</vt:lpstr>
      <vt:lpstr>Helvetica Neue</vt:lpstr>
      <vt:lpstr>NeueHaasGrotesk</vt:lpstr>
      <vt:lpstr>等线</vt:lpstr>
      <vt:lpstr>黑体</vt:lpstr>
      <vt:lpstr>微软雅黑</vt:lpstr>
      <vt:lpstr>Arial</vt:lpstr>
      <vt:lpstr>Calibri</vt:lpstr>
      <vt:lpstr>Cambria Math</vt:lpstr>
      <vt:lpstr>Times New Roman</vt:lpstr>
      <vt:lpstr>Office 主题​​</vt:lpstr>
      <vt:lpstr>半导体行业和计算光刻简介</vt:lpstr>
      <vt:lpstr>通论</vt:lpstr>
      <vt:lpstr>半导体芯片是什么</vt:lpstr>
      <vt:lpstr>芯片产业是国家命脉</vt:lpstr>
      <vt:lpstr>中国是全球最大的半导体市场</vt:lpstr>
      <vt:lpstr>但产出很少，且芯不由己</vt:lpstr>
      <vt:lpstr>芯片自主，重中之重</vt:lpstr>
      <vt:lpstr>半导体产业全景</vt:lpstr>
      <vt:lpstr>半导体产业链</vt:lpstr>
      <vt:lpstr>半导体芯片行业的三种运作模式</vt:lpstr>
      <vt:lpstr>芯片设计流程</vt:lpstr>
      <vt:lpstr>芯片制造流程，从沙子到芯片</vt:lpstr>
      <vt:lpstr>摩尔定律</vt:lpstr>
      <vt:lpstr>光刻是摩尔定律的驱动者</vt:lpstr>
      <vt:lpstr>何为计算光刻</vt:lpstr>
      <vt:lpstr>计算光刻， 咽喉要处</vt:lpstr>
      <vt:lpstr>OPC 全景</vt:lpstr>
      <vt:lpstr>基于规则的OPC</vt:lpstr>
      <vt:lpstr>基于模型的OPC</vt:lpstr>
      <vt:lpstr>曝光辅助图形</vt:lpstr>
      <vt:lpstr>辅助图形如何得到？</vt:lpstr>
      <vt:lpstr>从OPC 到 反演光刻（ILT）</vt:lpstr>
      <vt:lpstr>光源掩模联合优化</vt:lpstr>
      <vt:lpstr>PanGen 平台细谈</vt:lpstr>
      <vt:lpstr>何为PanGen TM</vt:lpstr>
      <vt:lpstr>天生兼容GPU </vt:lpstr>
      <vt:lpstr>PanGen TM 核心模块</vt:lpstr>
      <vt:lpstr>通过DRC 可以对版图进行复杂操作</vt:lpstr>
      <vt:lpstr>光刻： 图形转移</vt:lpstr>
      <vt:lpstr>光学建模</vt:lpstr>
      <vt:lpstr>光刻胶内物理化学过程</vt:lpstr>
      <vt:lpstr>半经验的建模方法</vt:lpstr>
      <vt:lpstr>不同Term 有不同的效果</vt:lpstr>
      <vt:lpstr>模型应用 （Model Apply）</vt:lpstr>
      <vt:lpstr>评价标准： EPE和PV Band</vt:lpstr>
      <vt:lpstr>分布式运算</vt:lpstr>
      <vt:lpstr>从OPC 到 Mask Image Optimization</vt:lpstr>
      <vt:lpstr>创新的Hybrid MO </vt:lpstr>
      <vt:lpstr>全芯片ILT Flow</vt:lpstr>
      <vt:lpstr>传统OPC</vt:lpstr>
      <vt:lpstr>HMO/GMO  vs LMO</vt:lpstr>
      <vt:lpstr>掩模可制造性检查</vt:lpstr>
      <vt:lpstr>光源掩模联合优化 （IRO）</vt:lpstr>
      <vt:lpstr>优化结果的仿真验证</vt:lpstr>
      <vt:lpstr>通过GUI 查看优化和仿真验证结果</vt:lpstr>
      <vt:lpstr>Fab 研发流程</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半导体行业和计算光刻简介</dc:title>
  <dc:creator>shengrui.zhang</dc:creator>
  <cp:lastModifiedBy>shengrui.zhang</cp:lastModifiedBy>
  <cp:revision>20</cp:revision>
  <dcterms:created xsi:type="dcterms:W3CDTF">2020-07-23T09:55:08Z</dcterms:created>
  <dcterms:modified xsi:type="dcterms:W3CDTF">2020-07-24T03:48:40Z</dcterms:modified>
</cp:coreProperties>
</file>